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344" r:id="rId3"/>
    <p:sldId id="345" r:id="rId4"/>
    <p:sldId id="257" r:id="rId5"/>
    <p:sldId id="346" r:id="rId6"/>
    <p:sldId id="347" r:id="rId7"/>
    <p:sldId id="348" r:id="rId8"/>
    <p:sldId id="349" r:id="rId9"/>
    <p:sldId id="350" r:id="rId10"/>
    <p:sldId id="351" r:id="rId11"/>
    <p:sldId id="352" r:id="rId12"/>
    <p:sldId id="353" r:id="rId13"/>
    <p:sldId id="354" r:id="rId14"/>
    <p:sldId id="356" r:id="rId15"/>
    <p:sldId id="355" r:id="rId16"/>
    <p:sldId id="357" r:id="rId17"/>
    <p:sldId id="358" r:id="rId18"/>
    <p:sldId id="359" r:id="rId19"/>
    <p:sldId id="323" r:id="rId20"/>
    <p:sldId id="329" r:id="rId21"/>
    <p:sldId id="360" r:id="rId2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859"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372" y="0"/>
            <a:ext cx="4029443" cy="352143"/>
          </a:xfrm>
          <a:prstGeom prst="rect">
            <a:avLst/>
          </a:prstGeom>
        </p:spPr>
        <p:txBody>
          <a:bodyPr vert="horz" lIns="91440" tIns="45720" rIns="91440" bIns="45720" rtlCol="0"/>
          <a:lstStyle>
            <a:lvl1pPr algn="r">
              <a:defRPr sz="1200"/>
            </a:lvl1pPr>
          </a:lstStyle>
          <a:p>
            <a:fld id="{FC263E0C-A275-4A25-867D-33A068A6D370}" type="datetimeFigureOut">
              <a:rPr lang="en-US" smtClean="0"/>
              <a:t>2/13/2019</a:t>
            </a:fld>
            <a:endParaRPr lang="en-US"/>
          </a:p>
        </p:txBody>
      </p:sp>
      <p:sp>
        <p:nvSpPr>
          <p:cNvPr id="4" name="Footer Placeholder 3"/>
          <p:cNvSpPr>
            <a:spLocks noGrp="1"/>
          </p:cNvSpPr>
          <p:nvPr>
            <p:ph type="ftr" sz="quarter" idx="2"/>
          </p:nvPr>
        </p:nvSpPr>
        <p:spPr>
          <a:xfrm>
            <a:off x="0" y="6658258"/>
            <a:ext cx="4027859" cy="3521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372" y="6658258"/>
            <a:ext cx="4029443" cy="352142"/>
          </a:xfrm>
          <a:prstGeom prst="rect">
            <a:avLst/>
          </a:prstGeom>
        </p:spPr>
        <p:txBody>
          <a:bodyPr vert="horz" lIns="91440" tIns="45720" rIns="91440" bIns="45720" rtlCol="0" anchor="b"/>
          <a:lstStyle>
            <a:lvl1pPr algn="r">
              <a:defRPr sz="1200"/>
            </a:lvl1pPr>
          </a:lstStyle>
          <a:p>
            <a:fld id="{2546D006-A4FD-422B-9CD1-707D64ED04B5}" type="slidenum">
              <a:rPr lang="en-US" smtClean="0"/>
              <a:t>‹#›</a:t>
            </a:fld>
            <a:endParaRPr lang="en-US"/>
          </a:p>
        </p:txBody>
      </p:sp>
    </p:spTree>
    <p:extLst>
      <p:ext uri="{BB962C8B-B14F-4D97-AF65-F5344CB8AC3E}">
        <p14:creationId xmlns:p14="http://schemas.microsoft.com/office/powerpoint/2010/main" val="28008395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0B9C-666F-440F-A347-00946E644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DE1B86-8235-4F15-BF8C-93AD3101D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99D28D-3D15-4996-BA46-FC9FE730E84B}"/>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5" name="Footer Placeholder 4">
            <a:extLst>
              <a:ext uri="{FF2B5EF4-FFF2-40B4-BE49-F238E27FC236}">
                <a16:creationId xmlns:a16="http://schemas.microsoft.com/office/drawing/2014/main" id="{E716BF66-3400-4A6D-91E2-ECAAFEF6C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9C799-8B38-45B8-B19F-012BDAAEA721}"/>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364541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3781-5C69-40A3-8C6B-DDD9D4EAC1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83364A-72A9-40D0-AB34-6F2B719C70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1E094-0669-42F5-8802-C5E225D017A7}"/>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5" name="Footer Placeholder 4">
            <a:extLst>
              <a:ext uri="{FF2B5EF4-FFF2-40B4-BE49-F238E27FC236}">
                <a16:creationId xmlns:a16="http://schemas.microsoft.com/office/drawing/2014/main" id="{8A8452A6-9AF1-4EE6-AE6F-59207DB11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7C02A-DE82-4270-BBE7-3ED7E71F7473}"/>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236631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EDEF9A-90C1-4698-9F87-2570518AC2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F1D80E-9814-4D0D-A67B-36650ED07C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AFFD6-0D41-4315-B701-5DFEAE1B7729}"/>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5" name="Footer Placeholder 4">
            <a:extLst>
              <a:ext uri="{FF2B5EF4-FFF2-40B4-BE49-F238E27FC236}">
                <a16:creationId xmlns:a16="http://schemas.microsoft.com/office/drawing/2014/main" id="{528A17A6-A8C0-4AA0-AAD9-899BD3779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539E5-98F3-477B-BADB-6F38907383C2}"/>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169680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4B5B-D1FC-41E4-B572-B83082A4E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460CCB-F88A-489F-B407-F3A885D645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D3FFA-B4F9-466B-B8E8-8085D0CA7D6F}"/>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5" name="Footer Placeholder 4">
            <a:extLst>
              <a:ext uri="{FF2B5EF4-FFF2-40B4-BE49-F238E27FC236}">
                <a16:creationId xmlns:a16="http://schemas.microsoft.com/office/drawing/2014/main" id="{F78BDA2A-6764-4E42-BE81-087DED2C2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AC06A-529F-4B13-81EE-D11367AB478C}"/>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282872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9811-46F1-4068-81A6-1A6EA1141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0001A0-C501-451B-9321-C1701940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B61F6B-75FE-4D6B-BF7C-C4D5DDFB461E}"/>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5" name="Footer Placeholder 4">
            <a:extLst>
              <a:ext uri="{FF2B5EF4-FFF2-40B4-BE49-F238E27FC236}">
                <a16:creationId xmlns:a16="http://schemas.microsoft.com/office/drawing/2014/main" id="{171DCD2C-8A7F-4A58-AC67-D7581555F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B4155-3E0F-48D0-9583-1AC23D2B712C}"/>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59537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8121-C0B0-453B-82F7-A353AE5A5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19210-89B8-4590-BC2A-A1C2DAF5BD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BF1A00-F0D2-433E-BB15-3FB67D0EA3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B18862-C35B-40DB-9668-0B9E3ED5DFD1}"/>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6" name="Footer Placeholder 5">
            <a:extLst>
              <a:ext uri="{FF2B5EF4-FFF2-40B4-BE49-F238E27FC236}">
                <a16:creationId xmlns:a16="http://schemas.microsoft.com/office/drawing/2014/main" id="{BBB64D22-7B70-4994-9BF0-9BDB13335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45809-8C6A-464B-9215-90ADFCC37692}"/>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423424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84CD-C257-49EB-900A-3EE0D68535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C46E08-E3EB-45B3-AB07-B9B091399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B0E10A-8242-427F-ABEB-A0DDCEA9A6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EC8D5B-9670-48CD-BE18-8CCB0C7B0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94C05C-502B-430A-976F-DE795211C9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95CF8B-F234-4F0F-95D4-E5BED009FBDD}"/>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8" name="Footer Placeholder 7">
            <a:extLst>
              <a:ext uri="{FF2B5EF4-FFF2-40B4-BE49-F238E27FC236}">
                <a16:creationId xmlns:a16="http://schemas.microsoft.com/office/drawing/2014/main" id="{8AA23585-9FEF-4297-9A82-B30B7D8E47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639DD9-70ED-4B3B-9325-7724FAEDA080}"/>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79114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121A-940B-4B09-81E4-F51406CB2A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BFA73D-7C91-4DE7-871A-0B64496C654E}"/>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4" name="Footer Placeholder 3">
            <a:extLst>
              <a:ext uri="{FF2B5EF4-FFF2-40B4-BE49-F238E27FC236}">
                <a16:creationId xmlns:a16="http://schemas.microsoft.com/office/drawing/2014/main" id="{D4E66751-20C6-46C7-8B68-712C74E08C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58EC09-4A73-455E-91F5-C1187F2FEF83}"/>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15569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9D356E-6208-4774-A64D-218EA11041C5}"/>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3" name="Footer Placeholder 2">
            <a:extLst>
              <a:ext uri="{FF2B5EF4-FFF2-40B4-BE49-F238E27FC236}">
                <a16:creationId xmlns:a16="http://schemas.microsoft.com/office/drawing/2014/main" id="{41187D74-3246-4285-A224-59CB365ADF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0D205E-09F4-401E-A272-F42812641DCA}"/>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131978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A11E-BFC2-4559-A781-EDE446549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30AAEA-1ECE-40D1-84EA-CF7025EA2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1022A8-1F5E-4EA4-997A-D2B9C3A42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F9B84E-827D-4B0B-8577-2D30BD745EC7}"/>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6" name="Footer Placeholder 5">
            <a:extLst>
              <a:ext uri="{FF2B5EF4-FFF2-40B4-BE49-F238E27FC236}">
                <a16:creationId xmlns:a16="http://schemas.microsoft.com/office/drawing/2014/main" id="{C6DB5048-A626-41CE-9A3F-894865228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2D79A-F5A0-43C9-AAEF-0C419C775D08}"/>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308652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0FAC-C3A1-49F5-B935-389E3B24A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81D2E0-8FBE-4D22-9AF7-81AE7D2DD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A0C666-6173-4669-B2CD-C19D6BBA1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D305DC-4825-4B30-B86A-16727DDAB8B1}"/>
              </a:ext>
            </a:extLst>
          </p:cNvPr>
          <p:cNvSpPr>
            <a:spLocks noGrp="1"/>
          </p:cNvSpPr>
          <p:nvPr>
            <p:ph type="dt" sz="half" idx="10"/>
          </p:nvPr>
        </p:nvSpPr>
        <p:spPr/>
        <p:txBody>
          <a:bodyPr/>
          <a:lstStyle/>
          <a:p>
            <a:fld id="{543914EB-F14F-4EBD-B99C-6E8705A7C351}" type="datetimeFigureOut">
              <a:rPr lang="en-US" smtClean="0"/>
              <a:t>2/13/2019</a:t>
            </a:fld>
            <a:endParaRPr lang="en-US"/>
          </a:p>
        </p:txBody>
      </p:sp>
      <p:sp>
        <p:nvSpPr>
          <p:cNvPr id="6" name="Footer Placeholder 5">
            <a:extLst>
              <a:ext uri="{FF2B5EF4-FFF2-40B4-BE49-F238E27FC236}">
                <a16:creationId xmlns:a16="http://schemas.microsoft.com/office/drawing/2014/main" id="{8E30A1D7-448C-4587-A4C1-D0325034C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F4ACA-2F28-4743-A533-7D13747BC315}"/>
              </a:ext>
            </a:extLst>
          </p:cNvPr>
          <p:cNvSpPr>
            <a:spLocks noGrp="1"/>
          </p:cNvSpPr>
          <p:nvPr>
            <p:ph type="sldNum" sz="quarter" idx="12"/>
          </p:nvPr>
        </p:nvSpPr>
        <p:spPr/>
        <p:txBody>
          <a:bodyPr/>
          <a:lstStyle/>
          <a:p>
            <a:fld id="{8544FC61-7E61-43D1-BE9A-BDB4036B2C51}" type="slidenum">
              <a:rPr lang="en-US" smtClean="0"/>
              <a:t>‹#›</a:t>
            </a:fld>
            <a:endParaRPr lang="en-US"/>
          </a:p>
        </p:txBody>
      </p:sp>
    </p:spTree>
    <p:extLst>
      <p:ext uri="{BB962C8B-B14F-4D97-AF65-F5344CB8AC3E}">
        <p14:creationId xmlns:p14="http://schemas.microsoft.com/office/powerpoint/2010/main" val="60030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C6765E-04E7-4EAA-B829-D36391759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CAC277-65BA-4FF4-B343-7F24F6224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74DBF-2760-4905-91CD-4805C4E6DD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914EB-F14F-4EBD-B99C-6E8705A7C351}" type="datetimeFigureOut">
              <a:rPr lang="en-US" smtClean="0"/>
              <a:t>2/13/2019</a:t>
            </a:fld>
            <a:endParaRPr lang="en-US"/>
          </a:p>
        </p:txBody>
      </p:sp>
      <p:sp>
        <p:nvSpPr>
          <p:cNvPr id="5" name="Footer Placeholder 4">
            <a:extLst>
              <a:ext uri="{FF2B5EF4-FFF2-40B4-BE49-F238E27FC236}">
                <a16:creationId xmlns:a16="http://schemas.microsoft.com/office/drawing/2014/main" id="{88AE5D4F-7150-4CD1-93EC-F3A15A6DA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68C44B-5092-46BF-B5C3-0A9B71622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4FC61-7E61-43D1-BE9A-BDB4036B2C51}" type="slidenum">
              <a:rPr lang="en-US" smtClean="0"/>
              <a:t>‹#›</a:t>
            </a:fld>
            <a:endParaRPr lang="en-US"/>
          </a:p>
        </p:txBody>
      </p:sp>
    </p:spTree>
    <p:extLst>
      <p:ext uri="{BB962C8B-B14F-4D97-AF65-F5344CB8AC3E}">
        <p14:creationId xmlns:p14="http://schemas.microsoft.com/office/powerpoint/2010/main" val="65456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022B-7ADF-411F-BC71-AA9EFE5D6A62}"/>
              </a:ext>
            </a:extLst>
          </p:cNvPr>
          <p:cNvSpPr>
            <a:spLocks noGrp="1"/>
          </p:cNvSpPr>
          <p:nvPr>
            <p:ph type="ctrTitle"/>
          </p:nvPr>
        </p:nvSpPr>
        <p:spPr>
          <a:xfrm>
            <a:off x="6908800" y="81280"/>
            <a:ext cx="5049520" cy="6603682"/>
          </a:xfrm>
        </p:spPr>
        <p:txBody>
          <a:bodyPr>
            <a:normAutofit fontScale="90000"/>
          </a:bodyPr>
          <a:lstStyle/>
          <a:p>
            <a:r>
              <a:rPr lang="en-US" dirty="0"/>
              <a:t>Unit 2:</a:t>
            </a:r>
            <a:br>
              <a:rPr lang="en-US" dirty="0"/>
            </a:br>
            <a:r>
              <a:rPr lang="en-US" dirty="0"/>
              <a:t>Stellar Evolution and Classification</a:t>
            </a:r>
            <a:br>
              <a:rPr lang="en-US" dirty="0"/>
            </a:br>
            <a:r>
              <a:rPr lang="en-US" dirty="0"/>
              <a:t/>
            </a:r>
            <a:br>
              <a:rPr lang="en-US" dirty="0"/>
            </a:br>
            <a:r>
              <a:rPr lang="en-US" dirty="0"/>
              <a:t>…The stars are a lot more than belonging to constellations!</a:t>
            </a:r>
          </a:p>
        </p:txBody>
      </p:sp>
      <p:sp>
        <p:nvSpPr>
          <p:cNvPr id="3" name="Subtitle 2">
            <a:extLst>
              <a:ext uri="{FF2B5EF4-FFF2-40B4-BE49-F238E27FC236}">
                <a16:creationId xmlns:a16="http://schemas.microsoft.com/office/drawing/2014/main" id="{B4519135-BE38-412C-A633-90D82F5EA9E0}"/>
              </a:ext>
            </a:extLst>
          </p:cNvPr>
          <p:cNvSpPr>
            <a:spLocks noGrp="1"/>
          </p:cNvSpPr>
          <p:nvPr>
            <p:ph type="subTitle" idx="1"/>
          </p:nvPr>
        </p:nvSpPr>
        <p:spPr/>
        <p:txBody>
          <a:bodyPr/>
          <a:lstStyle/>
          <a:p>
            <a:r>
              <a:rPr lang="en-US" dirty="0"/>
              <a:t>Unit 2</a:t>
            </a:r>
          </a:p>
          <a:p>
            <a:r>
              <a:rPr lang="en-US" dirty="0"/>
              <a:t>Miss Cohn</a:t>
            </a:r>
          </a:p>
          <a:p>
            <a:endParaRPr lang="en-US" dirty="0"/>
          </a:p>
        </p:txBody>
      </p:sp>
      <p:pic>
        <p:nvPicPr>
          <p:cNvPr id="5" name="Picture 4">
            <a:extLst>
              <a:ext uri="{FF2B5EF4-FFF2-40B4-BE49-F238E27FC236}">
                <a16:creationId xmlns:a16="http://schemas.microsoft.com/office/drawing/2014/main" id="{1F8AC7FD-427F-46DD-9869-EC28344D4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 y="0"/>
            <a:ext cx="6858000" cy="6858000"/>
          </a:xfrm>
          <a:prstGeom prst="rect">
            <a:avLst/>
          </a:prstGeom>
        </p:spPr>
      </p:pic>
    </p:spTree>
    <p:extLst>
      <p:ext uri="{BB962C8B-B14F-4D97-AF65-F5344CB8AC3E}">
        <p14:creationId xmlns:p14="http://schemas.microsoft.com/office/powerpoint/2010/main" val="209391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EAD6-DB27-4AC0-BD3B-0A70C3E0EF6C}"/>
              </a:ext>
            </a:extLst>
          </p:cNvPr>
          <p:cNvSpPr>
            <a:spLocks noGrp="1"/>
          </p:cNvSpPr>
          <p:nvPr>
            <p:ph type="title"/>
          </p:nvPr>
        </p:nvSpPr>
        <p:spPr>
          <a:xfrm>
            <a:off x="228600" y="78467"/>
            <a:ext cx="11734800" cy="2763519"/>
          </a:xfrm>
        </p:spPr>
        <p:txBody>
          <a:bodyPr>
            <a:normAutofit fontScale="90000"/>
          </a:bodyPr>
          <a:lstStyle/>
          <a:p>
            <a:r>
              <a:rPr lang="en-US" dirty="0"/>
              <a:t>As hydrogen begins to run out, fusion </a:t>
            </a:r>
            <a:r>
              <a:rPr lang="en-US" u="sng" dirty="0">
                <a:solidFill>
                  <a:srgbClr val="FF0000"/>
                </a:solidFill>
              </a:rPr>
              <a:t>SLOWS</a:t>
            </a:r>
            <a:r>
              <a:rPr lang="en-US" dirty="0"/>
              <a:t>, and gravity wins, contracting the star. This increase in pressure drives internal core temperatures HIGHER, now Helium will begin to fuse </a:t>
            </a:r>
            <a:r>
              <a:rPr lang="en-US" u="sng" dirty="0">
                <a:solidFill>
                  <a:srgbClr val="FF0000"/>
                </a:solidFill>
              </a:rPr>
              <a:t>CARBON</a:t>
            </a:r>
            <a:r>
              <a:rPr lang="en-US" dirty="0"/>
              <a:t>.  The star </a:t>
            </a:r>
            <a:r>
              <a:rPr lang="en-US" u="sng" dirty="0">
                <a:solidFill>
                  <a:srgbClr val="FF0000"/>
                </a:solidFill>
              </a:rPr>
              <a:t>EXPANDS</a:t>
            </a:r>
            <a:r>
              <a:rPr lang="en-US" dirty="0"/>
              <a:t> and </a:t>
            </a:r>
            <a:r>
              <a:rPr lang="en-US" u="sng" dirty="0">
                <a:solidFill>
                  <a:srgbClr val="FF0000"/>
                </a:solidFill>
              </a:rPr>
              <a:t>COOLS</a:t>
            </a:r>
            <a:r>
              <a:rPr lang="en-US" dirty="0"/>
              <a:t>, becoming a </a:t>
            </a:r>
            <a:r>
              <a:rPr lang="en-US" u="sng" dirty="0">
                <a:solidFill>
                  <a:srgbClr val="FF0000"/>
                </a:solidFill>
              </a:rPr>
              <a:t>RED GIANT </a:t>
            </a:r>
            <a:r>
              <a:rPr lang="en-US" dirty="0"/>
              <a:t>or</a:t>
            </a:r>
            <a:r>
              <a:rPr lang="en-US" dirty="0">
                <a:solidFill>
                  <a:srgbClr val="FF0000"/>
                </a:solidFill>
              </a:rPr>
              <a:t> </a:t>
            </a:r>
            <a:r>
              <a:rPr lang="en-US" u="sng" dirty="0">
                <a:solidFill>
                  <a:srgbClr val="FF0000"/>
                </a:solidFill>
              </a:rPr>
              <a:t>SUPERGIANT</a:t>
            </a:r>
          </a:p>
        </p:txBody>
      </p:sp>
      <p:pic>
        <p:nvPicPr>
          <p:cNvPr id="5" name="Picture 4">
            <a:extLst>
              <a:ext uri="{FF2B5EF4-FFF2-40B4-BE49-F238E27FC236}">
                <a16:creationId xmlns:a16="http://schemas.microsoft.com/office/drawing/2014/main" id="{DBAE2AFD-6394-4072-86E1-10AC291FB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410" y="2841986"/>
            <a:ext cx="6132830" cy="4016014"/>
          </a:xfrm>
          <a:prstGeom prst="rect">
            <a:avLst/>
          </a:prstGeom>
        </p:spPr>
      </p:pic>
      <p:sp>
        <p:nvSpPr>
          <p:cNvPr id="6" name="TextBox 5">
            <a:extLst>
              <a:ext uri="{FF2B5EF4-FFF2-40B4-BE49-F238E27FC236}">
                <a16:creationId xmlns:a16="http://schemas.microsoft.com/office/drawing/2014/main" id="{5E44F4A1-C31F-4CAE-8018-61B7E4013CD3}"/>
              </a:ext>
            </a:extLst>
          </p:cNvPr>
          <p:cNvSpPr txBox="1"/>
          <p:nvPr/>
        </p:nvSpPr>
        <p:spPr>
          <a:xfrm>
            <a:off x="228600" y="3238226"/>
            <a:ext cx="2814320" cy="3108543"/>
          </a:xfrm>
          <a:prstGeom prst="rect">
            <a:avLst/>
          </a:prstGeom>
          <a:noFill/>
        </p:spPr>
        <p:txBody>
          <a:bodyPr wrap="square" rtlCol="0">
            <a:spAutoFit/>
          </a:bodyPr>
          <a:lstStyle/>
          <a:p>
            <a:r>
              <a:rPr lang="en-US" sz="3200" dirty="0"/>
              <a:t>The force of fusion becomes </a:t>
            </a:r>
            <a:r>
              <a:rPr lang="en-US" sz="3600" u="sng" dirty="0">
                <a:solidFill>
                  <a:srgbClr val="FF0000"/>
                </a:solidFill>
              </a:rPr>
              <a:t>greater</a:t>
            </a:r>
            <a:r>
              <a:rPr lang="en-US" sz="3200" dirty="0"/>
              <a:t> than the inward pull of gravity and the star grows</a:t>
            </a:r>
          </a:p>
        </p:txBody>
      </p:sp>
    </p:spTree>
    <p:extLst>
      <p:ext uri="{BB962C8B-B14F-4D97-AF65-F5344CB8AC3E}">
        <p14:creationId xmlns:p14="http://schemas.microsoft.com/office/powerpoint/2010/main" val="265945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C6E5-B63A-4673-B3A6-5F2FF41844E1}"/>
              </a:ext>
            </a:extLst>
          </p:cNvPr>
          <p:cNvSpPr>
            <a:spLocks noGrp="1"/>
          </p:cNvSpPr>
          <p:nvPr>
            <p:ph type="title"/>
          </p:nvPr>
        </p:nvSpPr>
        <p:spPr>
          <a:xfrm>
            <a:off x="538480" y="365125"/>
            <a:ext cx="11287760" cy="2215515"/>
          </a:xfrm>
        </p:spPr>
        <p:txBody>
          <a:bodyPr>
            <a:normAutofit fontScale="90000"/>
          </a:bodyPr>
          <a:lstStyle/>
          <a:p>
            <a:r>
              <a:rPr lang="en-US" u="sng" dirty="0" smtClean="0">
                <a:solidFill>
                  <a:srgbClr val="FF0000"/>
                </a:solidFill>
              </a:rPr>
              <a:t>Supergiant's</a:t>
            </a:r>
            <a:r>
              <a:rPr lang="en-US" u="sng" dirty="0" smtClean="0"/>
              <a:t> </a:t>
            </a:r>
            <a:r>
              <a:rPr lang="en-US" dirty="0"/>
              <a:t>will fuse heavier atoms than carbon during this stage, as they generate greater internal pressures, thus temperatures for fusion reactions to occur.</a:t>
            </a:r>
          </a:p>
        </p:txBody>
      </p:sp>
      <p:pic>
        <p:nvPicPr>
          <p:cNvPr id="5" name="Picture 4">
            <a:extLst>
              <a:ext uri="{FF2B5EF4-FFF2-40B4-BE49-F238E27FC236}">
                <a16:creationId xmlns:a16="http://schemas.microsoft.com/office/drawing/2014/main" id="{A684DA30-EF23-455F-BBF9-914EE38DC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160" y="2030588"/>
            <a:ext cx="7325360" cy="4827412"/>
          </a:xfrm>
          <a:prstGeom prst="rect">
            <a:avLst/>
          </a:prstGeom>
        </p:spPr>
      </p:pic>
      <p:sp>
        <p:nvSpPr>
          <p:cNvPr id="7" name="TextBox 6">
            <a:extLst>
              <a:ext uri="{FF2B5EF4-FFF2-40B4-BE49-F238E27FC236}">
                <a16:creationId xmlns:a16="http://schemas.microsoft.com/office/drawing/2014/main" id="{F94D9B01-3C7F-443F-8D97-C5FE8F79790A}"/>
              </a:ext>
            </a:extLst>
          </p:cNvPr>
          <p:cNvSpPr txBox="1"/>
          <p:nvPr/>
        </p:nvSpPr>
        <p:spPr>
          <a:xfrm>
            <a:off x="396240" y="3180080"/>
            <a:ext cx="3759200" cy="2554545"/>
          </a:xfrm>
          <a:prstGeom prst="rect">
            <a:avLst/>
          </a:prstGeom>
          <a:noFill/>
        </p:spPr>
        <p:txBody>
          <a:bodyPr wrap="square" rtlCol="0">
            <a:spAutoFit/>
          </a:bodyPr>
          <a:lstStyle/>
          <a:p>
            <a:r>
              <a:rPr lang="en-US" sz="4000" dirty="0" err="1"/>
              <a:t>He</a:t>
            </a:r>
            <a:r>
              <a:rPr lang="en-US" sz="4000" dirty="0" err="1">
                <a:sym typeface="Wingdings" panose="05000000000000000000" pitchFamily="2" charset="2"/>
              </a:rPr>
              <a:t>C</a:t>
            </a:r>
            <a:endParaRPr lang="en-US" sz="4000" dirty="0">
              <a:sym typeface="Wingdings" panose="05000000000000000000" pitchFamily="2" charset="2"/>
            </a:endParaRPr>
          </a:p>
          <a:p>
            <a:r>
              <a:rPr lang="en-US" sz="4000" dirty="0">
                <a:sym typeface="Wingdings" panose="05000000000000000000" pitchFamily="2" charset="2"/>
              </a:rPr>
              <a:t>C O, Mg, Si, Ne, Si until Fe…</a:t>
            </a:r>
          </a:p>
          <a:p>
            <a:endParaRPr lang="en-US" sz="4000" dirty="0">
              <a:sym typeface="Wingdings" panose="05000000000000000000" pitchFamily="2" charset="2"/>
            </a:endParaRPr>
          </a:p>
        </p:txBody>
      </p:sp>
    </p:spTree>
    <p:extLst>
      <p:ext uri="{BB962C8B-B14F-4D97-AF65-F5344CB8AC3E}">
        <p14:creationId xmlns:p14="http://schemas.microsoft.com/office/powerpoint/2010/main" val="21169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CA7F-08E1-4DB1-9954-07A32AB213E2}"/>
              </a:ext>
            </a:extLst>
          </p:cNvPr>
          <p:cNvSpPr>
            <a:spLocks noGrp="1"/>
          </p:cNvSpPr>
          <p:nvPr>
            <p:ph type="title"/>
          </p:nvPr>
        </p:nvSpPr>
        <p:spPr>
          <a:xfrm>
            <a:off x="518160" y="365125"/>
            <a:ext cx="10835640" cy="1758315"/>
          </a:xfrm>
        </p:spPr>
        <p:txBody>
          <a:bodyPr>
            <a:normAutofit fontScale="90000"/>
          </a:bodyPr>
          <a:lstStyle/>
          <a:p>
            <a:r>
              <a:rPr lang="en-US" dirty="0"/>
              <a:t>In an </a:t>
            </a:r>
            <a:r>
              <a:rPr lang="en-US" u="sng" dirty="0">
                <a:solidFill>
                  <a:srgbClr val="FF0000"/>
                </a:solidFill>
              </a:rPr>
              <a:t>average to low </a:t>
            </a:r>
            <a:r>
              <a:rPr lang="en-US" dirty="0"/>
              <a:t>mass star, fusion ceases to continue after the red giant</a:t>
            </a:r>
            <a:r>
              <a:rPr lang="en-US" dirty="0">
                <a:solidFill>
                  <a:srgbClr val="FF0000"/>
                </a:solidFill>
              </a:rPr>
              <a:t> </a:t>
            </a:r>
            <a:r>
              <a:rPr lang="en-US" dirty="0"/>
              <a:t>stage.  The outer layers of the star are expelled, creating a </a:t>
            </a:r>
            <a:r>
              <a:rPr lang="en-US" u="sng" dirty="0">
                <a:solidFill>
                  <a:srgbClr val="FF0000"/>
                </a:solidFill>
              </a:rPr>
              <a:t>Planetary Nebula</a:t>
            </a:r>
          </a:p>
        </p:txBody>
      </p:sp>
      <p:pic>
        <p:nvPicPr>
          <p:cNvPr id="5" name="Picture 4">
            <a:extLst>
              <a:ext uri="{FF2B5EF4-FFF2-40B4-BE49-F238E27FC236}">
                <a16:creationId xmlns:a16="http://schemas.microsoft.com/office/drawing/2014/main" id="{808320AB-B630-4ECF-BDF8-8AF64BC17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998" y="2258928"/>
            <a:ext cx="5950282" cy="4599072"/>
          </a:xfrm>
          <a:prstGeom prst="rect">
            <a:avLst/>
          </a:prstGeom>
        </p:spPr>
      </p:pic>
    </p:spTree>
    <p:extLst>
      <p:ext uri="{BB962C8B-B14F-4D97-AF65-F5344CB8AC3E}">
        <p14:creationId xmlns:p14="http://schemas.microsoft.com/office/powerpoint/2010/main" val="377542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69FF-2F34-4B06-87F8-1D2A1F3D6F08}"/>
              </a:ext>
            </a:extLst>
          </p:cNvPr>
          <p:cNvSpPr>
            <a:spLocks noGrp="1"/>
          </p:cNvSpPr>
          <p:nvPr>
            <p:ph type="title"/>
          </p:nvPr>
        </p:nvSpPr>
        <p:spPr>
          <a:xfrm>
            <a:off x="160421" y="128337"/>
            <a:ext cx="11940139" cy="2320223"/>
          </a:xfrm>
        </p:spPr>
        <p:txBody>
          <a:bodyPr>
            <a:normAutofit fontScale="90000"/>
          </a:bodyPr>
          <a:lstStyle/>
          <a:p>
            <a:r>
              <a:rPr lang="en-US" dirty="0"/>
              <a:t>The star continues to glow, as its center region, the core continues to emit light created from </a:t>
            </a:r>
            <a:r>
              <a:rPr lang="en-US" u="sng" dirty="0">
                <a:solidFill>
                  <a:srgbClr val="FF0000"/>
                </a:solidFill>
              </a:rPr>
              <a:t>prior fusion </a:t>
            </a:r>
            <a:r>
              <a:rPr lang="en-US" dirty="0"/>
              <a:t>reactions. Gravity wins, contracting the star into a </a:t>
            </a:r>
            <a:r>
              <a:rPr lang="en-US" u="sng" dirty="0">
                <a:solidFill>
                  <a:srgbClr val="FF0000"/>
                </a:solidFill>
              </a:rPr>
              <a:t>WHITE DWARF</a:t>
            </a:r>
            <a:r>
              <a:rPr lang="en-US" dirty="0"/>
              <a:t>; hotter but far</a:t>
            </a:r>
            <a:r>
              <a:rPr lang="en-US" dirty="0">
                <a:solidFill>
                  <a:srgbClr val="FF0000"/>
                </a:solidFill>
              </a:rPr>
              <a:t> </a:t>
            </a:r>
            <a:r>
              <a:rPr lang="en-US" sz="4900" u="sng" dirty="0">
                <a:solidFill>
                  <a:srgbClr val="FF0000"/>
                </a:solidFill>
              </a:rPr>
              <a:t>less </a:t>
            </a:r>
            <a:r>
              <a:rPr lang="en-US" dirty="0"/>
              <a:t>luminous.</a:t>
            </a:r>
          </a:p>
        </p:txBody>
      </p:sp>
      <p:pic>
        <p:nvPicPr>
          <p:cNvPr id="5" name="Picture 4">
            <a:extLst>
              <a:ext uri="{FF2B5EF4-FFF2-40B4-BE49-F238E27FC236}">
                <a16:creationId xmlns:a16="http://schemas.microsoft.com/office/drawing/2014/main" id="{D78871B7-DF34-430E-95C3-C1E5C20C8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825" y="2488025"/>
            <a:ext cx="5720735" cy="4299490"/>
          </a:xfrm>
          <a:prstGeom prst="rect">
            <a:avLst/>
          </a:prstGeom>
        </p:spPr>
      </p:pic>
    </p:spTree>
    <p:extLst>
      <p:ext uri="{BB962C8B-B14F-4D97-AF65-F5344CB8AC3E}">
        <p14:creationId xmlns:p14="http://schemas.microsoft.com/office/powerpoint/2010/main" val="282177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51EC-3C77-4800-8F50-7E181DD5210D}"/>
              </a:ext>
            </a:extLst>
          </p:cNvPr>
          <p:cNvSpPr>
            <a:spLocks noGrp="1"/>
          </p:cNvSpPr>
          <p:nvPr>
            <p:ph type="title"/>
          </p:nvPr>
        </p:nvSpPr>
        <p:spPr>
          <a:xfrm>
            <a:off x="0" y="224589"/>
            <a:ext cx="12109837" cy="2709442"/>
          </a:xfrm>
        </p:spPr>
        <p:txBody>
          <a:bodyPr>
            <a:normAutofit fontScale="90000"/>
          </a:bodyPr>
          <a:lstStyle/>
          <a:p>
            <a:r>
              <a:rPr lang="en-US" u="sng" dirty="0">
                <a:solidFill>
                  <a:srgbClr val="FF0000"/>
                </a:solidFill>
              </a:rPr>
              <a:t>Massive </a:t>
            </a:r>
            <a:r>
              <a:rPr lang="en-US" dirty="0"/>
              <a:t>stars have the ability to keep fusing elements until they get to</a:t>
            </a:r>
            <a:r>
              <a:rPr lang="en-US" dirty="0">
                <a:solidFill>
                  <a:srgbClr val="FF0000"/>
                </a:solidFill>
              </a:rPr>
              <a:t> </a:t>
            </a:r>
            <a:r>
              <a:rPr lang="en-US" u="sng" dirty="0">
                <a:solidFill>
                  <a:srgbClr val="FF0000"/>
                </a:solidFill>
              </a:rPr>
              <a:t>iron</a:t>
            </a:r>
            <a:r>
              <a:rPr lang="en-US" dirty="0"/>
              <a:t>.  When silicon fuses to form iron, there is more energy taken than what is released by fusion.  Thus </a:t>
            </a:r>
            <a:r>
              <a:rPr lang="en-US" u="sng" dirty="0">
                <a:solidFill>
                  <a:srgbClr val="FF0000"/>
                </a:solidFill>
              </a:rPr>
              <a:t>gravitational collapse</a:t>
            </a:r>
            <a:r>
              <a:rPr lang="en-US" dirty="0"/>
              <a:t>, or an implosion occurs. This creates a </a:t>
            </a:r>
            <a:r>
              <a:rPr lang="en-US" u="sng" dirty="0">
                <a:solidFill>
                  <a:srgbClr val="FF0000"/>
                </a:solidFill>
              </a:rPr>
              <a:t>SUPERNOVA </a:t>
            </a:r>
            <a:r>
              <a:rPr lang="en-US" dirty="0"/>
              <a:t>explosion</a:t>
            </a:r>
            <a:r>
              <a:rPr lang="en-US" dirty="0">
                <a:solidFill>
                  <a:srgbClr val="FF0000"/>
                </a:solidFill>
              </a:rPr>
              <a:t>!</a:t>
            </a:r>
          </a:p>
        </p:txBody>
      </p:sp>
      <p:pic>
        <p:nvPicPr>
          <p:cNvPr id="6146" name="Picture 2" descr="See the source image">
            <a:extLst>
              <a:ext uri="{FF2B5EF4-FFF2-40B4-BE49-F238E27FC236}">
                <a16:creationId xmlns:a16="http://schemas.microsoft.com/office/drawing/2014/main" id="{CE99BA73-00F8-4150-B140-A55F76D76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147" y="2969813"/>
            <a:ext cx="3581522" cy="4006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E3A686C-D1B4-44BC-8E04-7D7FF7B0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89" y="2934031"/>
            <a:ext cx="3779489" cy="4006259"/>
          </a:xfrm>
          <a:prstGeom prst="rect">
            <a:avLst/>
          </a:prstGeom>
        </p:spPr>
      </p:pic>
      <p:sp>
        <p:nvSpPr>
          <p:cNvPr id="7" name="TextBox 6">
            <a:extLst>
              <a:ext uri="{FF2B5EF4-FFF2-40B4-BE49-F238E27FC236}">
                <a16:creationId xmlns:a16="http://schemas.microsoft.com/office/drawing/2014/main" id="{BE3ECAE2-8ECE-4361-8603-2B60803B745F}"/>
              </a:ext>
            </a:extLst>
          </p:cNvPr>
          <p:cNvSpPr txBox="1"/>
          <p:nvPr/>
        </p:nvSpPr>
        <p:spPr>
          <a:xfrm>
            <a:off x="4214190" y="3923970"/>
            <a:ext cx="3013545" cy="1938992"/>
          </a:xfrm>
          <a:prstGeom prst="rect">
            <a:avLst/>
          </a:prstGeom>
          <a:noFill/>
        </p:spPr>
        <p:txBody>
          <a:bodyPr wrap="square" rtlCol="0">
            <a:spAutoFit/>
          </a:bodyPr>
          <a:lstStyle/>
          <a:p>
            <a:r>
              <a:rPr lang="en-US" sz="2400" dirty="0"/>
              <a:t>Last seen supernova outside our milky way, noted in 1987.  It was 168,000 light years away!.  </a:t>
            </a:r>
          </a:p>
        </p:txBody>
      </p:sp>
    </p:spTree>
    <p:extLst>
      <p:ext uri="{BB962C8B-B14F-4D97-AF65-F5344CB8AC3E}">
        <p14:creationId xmlns:p14="http://schemas.microsoft.com/office/powerpoint/2010/main" val="196832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9C64-289E-4DA9-9843-41434ACB0F7B}"/>
              </a:ext>
            </a:extLst>
          </p:cNvPr>
          <p:cNvSpPr>
            <a:spLocks noGrp="1"/>
          </p:cNvSpPr>
          <p:nvPr>
            <p:ph type="title"/>
          </p:nvPr>
        </p:nvSpPr>
        <p:spPr>
          <a:xfrm>
            <a:off x="0" y="223838"/>
            <a:ext cx="12192000" cy="2648419"/>
          </a:xfrm>
        </p:spPr>
        <p:txBody>
          <a:bodyPr>
            <a:normAutofit fontScale="90000"/>
          </a:bodyPr>
          <a:lstStyle/>
          <a:p>
            <a:r>
              <a:rPr lang="en-US" dirty="0"/>
              <a:t>Massive stars will create </a:t>
            </a:r>
            <a:r>
              <a:rPr lang="en-US" u="sng" dirty="0">
                <a:solidFill>
                  <a:srgbClr val="FF0000"/>
                </a:solidFill>
              </a:rPr>
              <a:t>NEUTRON STARS</a:t>
            </a:r>
            <a:r>
              <a:rPr lang="en-US" u="sng" dirty="0"/>
              <a:t>, </a:t>
            </a:r>
            <a:r>
              <a:rPr lang="en-US" dirty="0"/>
              <a:t>stars made entirely out of </a:t>
            </a:r>
            <a:r>
              <a:rPr lang="en-US" u="sng" dirty="0">
                <a:solidFill>
                  <a:srgbClr val="FF0000"/>
                </a:solidFill>
              </a:rPr>
              <a:t>neutrons</a:t>
            </a:r>
            <a:r>
              <a:rPr lang="en-US" u="sng" dirty="0"/>
              <a:t> </a:t>
            </a:r>
            <a:r>
              <a:rPr lang="en-US" dirty="0"/>
              <a:t>(heaviest part of the atom) due to the intense gravitational collapse.  A teaspoon would weigh more than all of the automobiles in the U.S.!</a:t>
            </a:r>
          </a:p>
        </p:txBody>
      </p:sp>
      <p:pic>
        <p:nvPicPr>
          <p:cNvPr id="5" name="Content Placeholder 4">
            <a:extLst>
              <a:ext uri="{FF2B5EF4-FFF2-40B4-BE49-F238E27FC236}">
                <a16:creationId xmlns:a16="http://schemas.microsoft.com/office/drawing/2014/main" id="{DA868A46-A750-4581-8E13-EF95910EF6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3804" y="2556143"/>
            <a:ext cx="7249811" cy="4078019"/>
          </a:xfrm>
        </p:spPr>
      </p:pic>
      <p:sp>
        <p:nvSpPr>
          <p:cNvPr id="6" name="TextBox 5">
            <a:extLst>
              <a:ext uri="{FF2B5EF4-FFF2-40B4-BE49-F238E27FC236}">
                <a16:creationId xmlns:a16="http://schemas.microsoft.com/office/drawing/2014/main" id="{5EB2EDB4-C39D-4594-85AC-6B6EE4850F36}"/>
              </a:ext>
            </a:extLst>
          </p:cNvPr>
          <p:cNvSpPr txBox="1"/>
          <p:nvPr/>
        </p:nvSpPr>
        <p:spPr>
          <a:xfrm>
            <a:off x="222637" y="3753015"/>
            <a:ext cx="4158532" cy="2308324"/>
          </a:xfrm>
          <a:prstGeom prst="rect">
            <a:avLst/>
          </a:prstGeom>
          <a:noFill/>
        </p:spPr>
        <p:txBody>
          <a:bodyPr wrap="square" rtlCol="0">
            <a:spAutoFit/>
          </a:bodyPr>
          <a:lstStyle/>
          <a:p>
            <a:r>
              <a:rPr lang="en-US" sz="2400" dirty="0"/>
              <a:t>Neutron stars could collide with other neutron stars to become black holes while some other stars could eventually die out and become planets as the matter is left over. </a:t>
            </a:r>
          </a:p>
        </p:txBody>
      </p:sp>
    </p:spTree>
    <p:extLst>
      <p:ext uri="{BB962C8B-B14F-4D97-AF65-F5344CB8AC3E}">
        <p14:creationId xmlns:p14="http://schemas.microsoft.com/office/powerpoint/2010/main" val="223348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F884-6E8B-4F50-A0DC-BC683FD12944}"/>
              </a:ext>
            </a:extLst>
          </p:cNvPr>
          <p:cNvSpPr>
            <a:spLocks noGrp="1"/>
          </p:cNvSpPr>
          <p:nvPr>
            <p:ph type="title"/>
          </p:nvPr>
        </p:nvSpPr>
        <p:spPr/>
        <p:txBody>
          <a:bodyPr/>
          <a:lstStyle/>
          <a:p>
            <a:r>
              <a:rPr lang="en-US" u="sng" dirty="0">
                <a:solidFill>
                  <a:srgbClr val="FF0000"/>
                </a:solidFill>
              </a:rPr>
              <a:t>Supermassiv</a:t>
            </a:r>
            <a:r>
              <a:rPr lang="en-US" dirty="0">
                <a:solidFill>
                  <a:srgbClr val="FF0000"/>
                </a:solidFill>
              </a:rPr>
              <a:t>e</a:t>
            </a:r>
            <a:r>
              <a:rPr lang="en-US" dirty="0"/>
              <a:t> stars end up as </a:t>
            </a:r>
            <a:r>
              <a:rPr lang="en-US" u="sng" dirty="0">
                <a:solidFill>
                  <a:srgbClr val="FF0000"/>
                </a:solidFill>
              </a:rPr>
              <a:t>BLACK HOLES</a:t>
            </a:r>
          </a:p>
        </p:txBody>
      </p:sp>
      <p:sp>
        <p:nvSpPr>
          <p:cNvPr id="3" name="Content Placeholder 2">
            <a:extLst>
              <a:ext uri="{FF2B5EF4-FFF2-40B4-BE49-F238E27FC236}">
                <a16:creationId xmlns:a16="http://schemas.microsoft.com/office/drawing/2014/main" id="{B0E95E91-E44A-4158-8E10-8AF3EEBBDA83}"/>
              </a:ext>
            </a:extLst>
          </p:cNvPr>
          <p:cNvSpPr>
            <a:spLocks noGrp="1"/>
          </p:cNvSpPr>
          <p:nvPr>
            <p:ph idx="1"/>
          </p:nvPr>
        </p:nvSpPr>
        <p:spPr>
          <a:xfrm>
            <a:off x="249760" y="1447137"/>
            <a:ext cx="11104040" cy="4729826"/>
          </a:xfrm>
        </p:spPr>
        <p:txBody>
          <a:bodyPr/>
          <a:lstStyle/>
          <a:p>
            <a:r>
              <a:rPr lang="en-US" dirty="0"/>
              <a:t>A </a:t>
            </a:r>
            <a:r>
              <a:rPr lang="en-US" sz="3200" dirty="0"/>
              <a:t>black hole is a space where gravity pulls so strongly, not even light can escape it.  </a:t>
            </a:r>
          </a:p>
          <a:p>
            <a:r>
              <a:rPr lang="en-US" dirty="0"/>
              <a:t>Thus, we can not see black holes in visible light</a:t>
            </a:r>
          </a:p>
          <a:p>
            <a:r>
              <a:rPr lang="en-US" sz="3200" dirty="0"/>
              <a:t>They form from the same gravitational</a:t>
            </a:r>
          </a:p>
          <a:p>
            <a:pPr marL="0" indent="0">
              <a:buNone/>
            </a:pPr>
            <a:r>
              <a:rPr lang="en-US" sz="3200" dirty="0"/>
              <a:t>collapse of the supernova</a:t>
            </a:r>
          </a:p>
          <a:p>
            <a:r>
              <a:rPr lang="en-US" sz="3200" dirty="0"/>
              <a:t>Chandra x-ray observatory (NASA)</a:t>
            </a:r>
          </a:p>
          <a:p>
            <a:pPr marL="0" indent="0">
              <a:buNone/>
            </a:pPr>
            <a:r>
              <a:rPr lang="en-US" sz="3200" dirty="0"/>
              <a:t> currently observes images of black holes</a:t>
            </a:r>
          </a:p>
          <a:p>
            <a:endParaRPr lang="en-US" dirty="0"/>
          </a:p>
          <a:p>
            <a:endParaRPr lang="en-US" dirty="0"/>
          </a:p>
        </p:txBody>
      </p:sp>
      <p:pic>
        <p:nvPicPr>
          <p:cNvPr id="6" name="Picture 18" descr="RX J1242-11">
            <a:extLst>
              <a:ext uri="{FF2B5EF4-FFF2-40B4-BE49-F238E27FC236}">
                <a16:creationId xmlns:a16="http://schemas.microsoft.com/office/drawing/2014/main" id="{AB13EE27-CC76-4A10-AF6A-B90C0260F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613" y="1937468"/>
            <a:ext cx="3924632" cy="439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19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189D-1AC0-40CC-810B-A868ABBA1932}"/>
              </a:ext>
            </a:extLst>
          </p:cNvPr>
          <p:cNvSpPr>
            <a:spLocks noGrp="1"/>
          </p:cNvSpPr>
          <p:nvPr>
            <p:ph type="title"/>
          </p:nvPr>
        </p:nvSpPr>
        <p:spPr/>
        <p:txBody>
          <a:bodyPr/>
          <a:lstStyle/>
          <a:p>
            <a:r>
              <a:rPr lang="en-US" dirty="0"/>
              <a:t>Questions to answer in summary</a:t>
            </a:r>
          </a:p>
        </p:txBody>
      </p:sp>
      <p:sp>
        <p:nvSpPr>
          <p:cNvPr id="3" name="Content Placeholder 2">
            <a:extLst>
              <a:ext uri="{FF2B5EF4-FFF2-40B4-BE49-F238E27FC236}">
                <a16:creationId xmlns:a16="http://schemas.microsoft.com/office/drawing/2014/main" id="{B0F8C8DC-6EBA-4E9C-B59D-7763203003E5}"/>
              </a:ext>
            </a:extLst>
          </p:cNvPr>
          <p:cNvSpPr>
            <a:spLocks noGrp="1"/>
          </p:cNvSpPr>
          <p:nvPr>
            <p:ph idx="1"/>
          </p:nvPr>
        </p:nvSpPr>
        <p:spPr>
          <a:xfrm>
            <a:off x="0" y="1367624"/>
            <a:ext cx="11353800" cy="4809339"/>
          </a:xfrm>
        </p:spPr>
        <p:txBody>
          <a:bodyPr>
            <a:normAutofit/>
          </a:bodyPr>
          <a:lstStyle/>
          <a:p>
            <a:r>
              <a:rPr lang="en-US" dirty="0"/>
              <a:t>1.)  What determines the length of time a star lives?</a:t>
            </a:r>
          </a:p>
          <a:p>
            <a:endParaRPr lang="en-US" dirty="0"/>
          </a:p>
          <a:p>
            <a:r>
              <a:rPr lang="en-US" dirty="0"/>
              <a:t>2.) What determines whether a star will end up as a white dwarf, neutron star or black hole? </a:t>
            </a:r>
          </a:p>
          <a:p>
            <a:pPr marL="0" indent="0">
              <a:buNone/>
            </a:pPr>
            <a:endParaRPr lang="en-US" dirty="0"/>
          </a:p>
          <a:p>
            <a:pPr marL="0" indent="0">
              <a:buNone/>
            </a:pPr>
            <a:r>
              <a:rPr lang="en-US" dirty="0"/>
              <a:t>3.) Whether a star expands, contracts, or remains in equilibrium is entirely dependent upon which two forces? </a:t>
            </a:r>
          </a:p>
          <a:p>
            <a:pPr marL="0" indent="0">
              <a:buNone/>
            </a:pPr>
            <a:endParaRPr lang="en-US" dirty="0"/>
          </a:p>
          <a:p>
            <a:pPr marL="0" indent="0">
              <a:buNone/>
            </a:pPr>
            <a:r>
              <a:rPr lang="en-US" dirty="0"/>
              <a:t>4.) Which process creates electromagnetic energy in stars?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6334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85AB-DE42-4F41-96A2-0A6D75FEC5F7}"/>
              </a:ext>
            </a:extLst>
          </p:cNvPr>
          <p:cNvSpPr>
            <a:spLocks noGrp="1"/>
          </p:cNvSpPr>
          <p:nvPr>
            <p:ph type="title"/>
          </p:nvPr>
        </p:nvSpPr>
        <p:spPr>
          <a:xfrm>
            <a:off x="6535972" y="365125"/>
            <a:ext cx="5470498" cy="6266263"/>
          </a:xfrm>
        </p:spPr>
        <p:txBody>
          <a:bodyPr>
            <a:normAutofit/>
          </a:bodyPr>
          <a:lstStyle/>
          <a:p>
            <a:r>
              <a:rPr lang="en-US" dirty="0"/>
              <a:t>PART II: Stellar Classification/ H-R Diagram.</a:t>
            </a:r>
            <a:br>
              <a:rPr lang="en-US" dirty="0"/>
            </a:br>
            <a:r>
              <a:rPr lang="en-US" dirty="0" err="1"/>
              <a:t>Devized</a:t>
            </a:r>
            <a:r>
              <a:rPr lang="en-US" dirty="0"/>
              <a:t> by </a:t>
            </a:r>
            <a:r>
              <a:rPr lang="en-US" dirty="0" err="1"/>
              <a:t>Hertsprung</a:t>
            </a:r>
            <a:r>
              <a:rPr lang="en-US" dirty="0"/>
              <a:t> and Russel (1910).  </a:t>
            </a:r>
            <a:br>
              <a:rPr lang="en-US" dirty="0"/>
            </a:br>
            <a:r>
              <a:rPr lang="en-US" dirty="0"/>
              <a:t/>
            </a:r>
            <a:br>
              <a:rPr lang="en-US" dirty="0"/>
            </a:br>
            <a:r>
              <a:rPr lang="en-US" dirty="0"/>
              <a:t>Measures: </a:t>
            </a:r>
          </a:p>
        </p:txBody>
      </p:sp>
      <p:pic>
        <p:nvPicPr>
          <p:cNvPr id="5" name="Content Placeholder 4">
            <a:extLst>
              <a:ext uri="{FF2B5EF4-FFF2-40B4-BE49-F238E27FC236}">
                <a16:creationId xmlns:a16="http://schemas.microsoft.com/office/drawing/2014/main" id="{CD3CC824-740F-4201-B4F3-213B36F4AB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781" y="672886"/>
            <a:ext cx="6238532" cy="6363304"/>
          </a:xfrm>
        </p:spPr>
      </p:pic>
    </p:spTree>
    <p:extLst>
      <p:ext uri="{BB962C8B-B14F-4D97-AF65-F5344CB8AC3E}">
        <p14:creationId xmlns:p14="http://schemas.microsoft.com/office/powerpoint/2010/main" val="261188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0E3F0A0-180D-45E3-8AF1-4E4FDBCB95C7}"/>
              </a:ext>
            </a:extLst>
          </p:cNvPr>
          <p:cNvSpPr>
            <a:spLocks noGrp="1"/>
          </p:cNvSpPr>
          <p:nvPr>
            <p:ph type="title"/>
          </p:nvPr>
        </p:nvSpPr>
        <p:spPr>
          <a:xfrm>
            <a:off x="561474" y="177799"/>
            <a:ext cx="10515600" cy="1325563"/>
          </a:xfrm>
        </p:spPr>
        <p:txBody>
          <a:bodyPr/>
          <a:lstStyle/>
          <a:p>
            <a:r>
              <a:rPr lang="en-US" altLang="en-US"/>
              <a:t>Vocabulary:</a:t>
            </a:r>
          </a:p>
        </p:txBody>
      </p:sp>
      <p:sp>
        <p:nvSpPr>
          <p:cNvPr id="26627" name="Text Placeholder 2">
            <a:extLst>
              <a:ext uri="{FF2B5EF4-FFF2-40B4-BE49-F238E27FC236}">
                <a16:creationId xmlns:a16="http://schemas.microsoft.com/office/drawing/2014/main" id="{3CB89DDD-4C2A-49F5-87C6-D0A6C28D9EDC}"/>
              </a:ext>
            </a:extLst>
          </p:cNvPr>
          <p:cNvSpPr>
            <a:spLocks noGrp="1"/>
          </p:cNvSpPr>
          <p:nvPr>
            <p:ph type="body" idx="1"/>
          </p:nvPr>
        </p:nvSpPr>
        <p:spPr>
          <a:xfrm>
            <a:off x="314826" y="1219201"/>
            <a:ext cx="3509211" cy="685800"/>
          </a:xfrm>
        </p:spPr>
        <p:txBody>
          <a:bodyPr/>
          <a:lstStyle/>
          <a:p>
            <a:pPr eaLnBrk="1" hangingPunct="1"/>
            <a:r>
              <a:rPr lang="en-US" altLang="en-US" sz="3200" u="sng" dirty="0"/>
              <a:t>Luminosity: </a:t>
            </a:r>
          </a:p>
        </p:txBody>
      </p:sp>
      <p:sp>
        <p:nvSpPr>
          <p:cNvPr id="21508" name="Content Placeholder 3">
            <a:extLst>
              <a:ext uri="{FF2B5EF4-FFF2-40B4-BE49-F238E27FC236}">
                <a16:creationId xmlns:a16="http://schemas.microsoft.com/office/drawing/2014/main" id="{8C309883-AB05-46EB-9D53-3B6F2819700A}"/>
              </a:ext>
            </a:extLst>
          </p:cNvPr>
          <p:cNvSpPr>
            <a:spLocks noGrp="1"/>
          </p:cNvSpPr>
          <p:nvPr>
            <p:ph sz="half" idx="2"/>
          </p:nvPr>
        </p:nvSpPr>
        <p:spPr>
          <a:xfrm>
            <a:off x="561474" y="1981200"/>
            <a:ext cx="6144126" cy="4876800"/>
          </a:xfrm>
        </p:spPr>
        <p:txBody>
          <a:bodyPr>
            <a:normAutofit/>
          </a:bodyPr>
          <a:lstStyle/>
          <a:p>
            <a:pPr eaLnBrk="1" hangingPunct="1">
              <a:defRPr/>
            </a:pPr>
            <a:r>
              <a:rPr lang="en-US" altLang="en-US" dirty="0"/>
              <a:t>Is the actual brightness of a star, </a:t>
            </a:r>
            <a:r>
              <a:rPr lang="en-US" altLang="en-US" u="sng" dirty="0"/>
              <a:t>or rate of total energy emitted </a:t>
            </a:r>
            <a:r>
              <a:rPr lang="en-US" altLang="en-US" i="1" dirty="0"/>
              <a:t>compared</a:t>
            </a:r>
            <a:r>
              <a:rPr lang="en-US" altLang="en-US" dirty="0"/>
              <a:t> to our sun in (Units=Watts/second)</a:t>
            </a:r>
          </a:p>
          <a:p>
            <a:pPr eaLnBrk="1" hangingPunct="1">
              <a:defRPr/>
            </a:pPr>
            <a:endParaRPr lang="en-US" altLang="en-US" dirty="0"/>
          </a:p>
          <a:p>
            <a:pPr eaLnBrk="1" hangingPunct="1">
              <a:defRPr/>
            </a:pPr>
            <a:endParaRPr lang="en-US" altLang="en-US" dirty="0"/>
          </a:p>
          <a:p>
            <a:pPr marL="25400" indent="0">
              <a:buNone/>
              <a:defRPr/>
            </a:pPr>
            <a:r>
              <a:rPr lang="en-US" altLang="en-US" b="1" u="sng" dirty="0"/>
              <a:t>Absolute Magnitude- </a:t>
            </a:r>
            <a:endParaRPr lang="en-US" altLang="en-US" dirty="0"/>
          </a:p>
          <a:p>
            <a:pPr eaLnBrk="1" hangingPunct="1">
              <a:buFont typeface="Wingdings" panose="05000000000000000000" pitchFamily="2" charset="2"/>
              <a:buNone/>
              <a:defRPr/>
            </a:pPr>
            <a:r>
              <a:rPr lang="en-US" altLang="en-US" dirty="0"/>
              <a:t>a stars brightness at a standard distance (All stars are plotted at absolute magnitude on the H-R diagram)</a:t>
            </a:r>
          </a:p>
        </p:txBody>
      </p:sp>
      <p:sp>
        <p:nvSpPr>
          <p:cNvPr id="26629" name="Text Placeholder 4">
            <a:extLst>
              <a:ext uri="{FF2B5EF4-FFF2-40B4-BE49-F238E27FC236}">
                <a16:creationId xmlns:a16="http://schemas.microsoft.com/office/drawing/2014/main" id="{3A71590B-F556-48CD-9FC1-DDC73D520E88}"/>
              </a:ext>
            </a:extLst>
          </p:cNvPr>
          <p:cNvSpPr>
            <a:spLocks noGrp="1"/>
          </p:cNvSpPr>
          <p:nvPr>
            <p:ph type="body" sz="quarter" idx="3"/>
          </p:nvPr>
        </p:nvSpPr>
        <p:spPr>
          <a:xfrm>
            <a:off x="7086600" y="1219201"/>
            <a:ext cx="3124200" cy="955675"/>
          </a:xfrm>
        </p:spPr>
        <p:txBody>
          <a:bodyPr/>
          <a:lstStyle/>
          <a:p>
            <a:pPr eaLnBrk="1" hangingPunct="1"/>
            <a:endParaRPr lang="en-US" altLang="en-US" dirty="0"/>
          </a:p>
          <a:p>
            <a:pPr eaLnBrk="1" hangingPunct="1"/>
            <a:r>
              <a:rPr lang="en-US" altLang="en-US" dirty="0"/>
              <a:t>Our sun’s Luminosity</a:t>
            </a:r>
          </a:p>
        </p:txBody>
      </p:sp>
      <p:sp>
        <p:nvSpPr>
          <p:cNvPr id="26630" name="Content Placeholder 5">
            <a:extLst>
              <a:ext uri="{FF2B5EF4-FFF2-40B4-BE49-F238E27FC236}">
                <a16:creationId xmlns:a16="http://schemas.microsoft.com/office/drawing/2014/main" id="{F4FCDD03-AB1F-4CB9-8AD4-25B1BEF45E3D}"/>
              </a:ext>
            </a:extLst>
          </p:cNvPr>
          <p:cNvSpPr>
            <a:spLocks noGrp="1"/>
          </p:cNvSpPr>
          <p:nvPr>
            <p:ph sz="quarter" idx="4"/>
          </p:nvPr>
        </p:nvSpPr>
        <p:spPr>
          <a:xfrm>
            <a:off x="7086600" y="2174876"/>
            <a:ext cx="3581400" cy="4378325"/>
          </a:xfrm>
        </p:spPr>
        <p:txBody>
          <a:bodyPr>
            <a:normAutofit lnSpcReduction="10000"/>
          </a:bodyPr>
          <a:lstStyle/>
          <a:p>
            <a:pPr eaLnBrk="1" hangingPunct="1"/>
            <a:r>
              <a:rPr lang="en-US" altLang="en-US" dirty="0"/>
              <a:t>= 3.85 x 10^26 Watts/second! (actual)</a:t>
            </a:r>
          </a:p>
          <a:p>
            <a:pPr eaLnBrk="1" hangingPunct="1"/>
            <a:r>
              <a:rPr lang="en-US" altLang="en-US" dirty="0"/>
              <a:t>We compare </a:t>
            </a:r>
            <a:r>
              <a:rPr lang="en-US" altLang="en-US" b="1" u="sng" dirty="0">
                <a:solidFill>
                  <a:srgbClr val="FF0000"/>
                </a:solidFill>
              </a:rPr>
              <a:t>other stars to the sun which has a luminosity of “1” </a:t>
            </a:r>
            <a:r>
              <a:rPr lang="en-US" altLang="en-US" dirty="0"/>
              <a:t>comparatively</a:t>
            </a:r>
          </a:p>
          <a:p>
            <a:pPr eaLnBrk="1" hangingPunct="1">
              <a:buFont typeface="Wingdings" panose="05000000000000000000" pitchFamily="2" charset="2"/>
              <a:buNone/>
            </a:pPr>
            <a:r>
              <a:rPr lang="en-US" altLang="en-US" dirty="0"/>
              <a:t>*Note luminosity is logarithmic on an H-R diagram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AF6887E8-DBC0-440E-9361-A260FC1692BB}"/>
              </a:ext>
            </a:extLst>
          </p:cNvPr>
          <p:cNvSpPr>
            <a:spLocks noGrp="1"/>
          </p:cNvSpPr>
          <p:nvPr>
            <p:ph type="title"/>
          </p:nvPr>
        </p:nvSpPr>
        <p:spPr>
          <a:xfrm>
            <a:off x="4693920" y="0"/>
            <a:ext cx="3108960" cy="3429000"/>
          </a:xfrm>
        </p:spPr>
        <p:txBody>
          <a:bodyPr>
            <a:normAutofit/>
          </a:bodyPr>
          <a:lstStyle/>
          <a:p>
            <a:r>
              <a:rPr lang="en-US" altLang="en-US" sz="4800" b="1" dirty="0"/>
              <a:t>How do stars differ?</a:t>
            </a:r>
            <a:r>
              <a:rPr lang="en-US" altLang="en-US" dirty="0"/>
              <a:t/>
            </a:r>
            <a:br>
              <a:rPr lang="en-US" altLang="en-US" dirty="0"/>
            </a:br>
            <a:r>
              <a:rPr lang="en-US" altLang="en-US" dirty="0">
                <a:sym typeface="Wingdings" panose="05000000000000000000" pitchFamily="2" charset="2"/>
              </a:rPr>
              <a:t> Vega (25 light years)</a:t>
            </a:r>
            <a:endParaRPr lang="en-US" altLang="en-US" dirty="0"/>
          </a:p>
        </p:txBody>
      </p:sp>
      <p:pic>
        <p:nvPicPr>
          <p:cNvPr id="5123" name="Picture 2" descr="Image result for vega">
            <a:extLst>
              <a:ext uri="{FF2B5EF4-FFF2-40B4-BE49-F238E27FC236}">
                <a16:creationId xmlns:a16="http://schemas.microsoft.com/office/drawing/2014/main" id="{FA8903EB-91E4-4877-8017-DBCAB322A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9150"/>
            <a:ext cx="64579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Image result for vega">
            <a:extLst>
              <a:ext uri="{FF2B5EF4-FFF2-40B4-BE49-F238E27FC236}">
                <a16:creationId xmlns:a16="http://schemas.microsoft.com/office/drawing/2014/main" id="{2266BD76-D155-46A5-9089-7D2FE4BE4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29"/>
            <a:ext cx="44196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Image result for proxima centauri">
            <a:extLst>
              <a:ext uri="{FF2B5EF4-FFF2-40B4-BE49-F238E27FC236}">
                <a16:creationId xmlns:a16="http://schemas.microsoft.com/office/drawing/2014/main" id="{1B51CB61-F48A-4FEC-99C1-1DC4034E6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143" y="3593303"/>
            <a:ext cx="5883857" cy="30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Proxima Centauri. Image via the Pale Red Dot campaign on Twitter.">
            <a:extLst>
              <a:ext uri="{FF2B5EF4-FFF2-40B4-BE49-F238E27FC236}">
                <a16:creationId xmlns:a16="http://schemas.microsoft.com/office/drawing/2014/main" id="{8E5CC027-4303-4CA1-82C8-538BF8FE6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2880" y="91122"/>
            <a:ext cx="4013200" cy="361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266580B-5F7A-4B8A-951A-8772FC769F10}"/>
              </a:ext>
            </a:extLst>
          </p:cNvPr>
          <p:cNvSpPr>
            <a:spLocks noGrp="1"/>
          </p:cNvSpPr>
          <p:nvPr>
            <p:ph type="title"/>
          </p:nvPr>
        </p:nvSpPr>
        <p:spPr>
          <a:xfrm>
            <a:off x="0" y="0"/>
            <a:ext cx="4267200" cy="2971800"/>
          </a:xfrm>
        </p:spPr>
        <p:txBody>
          <a:bodyPr>
            <a:normAutofit/>
          </a:bodyPr>
          <a:lstStyle/>
          <a:p>
            <a:r>
              <a:rPr lang="en-US" altLang="en-US" sz="4000" dirty="0"/>
              <a:t>What determines a stars luminosity?</a:t>
            </a:r>
          </a:p>
        </p:txBody>
      </p:sp>
      <p:pic>
        <p:nvPicPr>
          <p:cNvPr id="30723" name="Picture 2" descr="http://www.mrsciguy.com/referencetables/HR.jpg">
            <a:extLst>
              <a:ext uri="{FF2B5EF4-FFF2-40B4-BE49-F238E27FC236}">
                <a16:creationId xmlns:a16="http://schemas.microsoft.com/office/drawing/2014/main" id="{52202529-CCCF-4DDD-B06F-37A1F675C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6724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a:extLst>
              <a:ext uri="{FF2B5EF4-FFF2-40B4-BE49-F238E27FC236}">
                <a16:creationId xmlns:a16="http://schemas.microsoft.com/office/drawing/2014/main" id="{B1F7A3F2-0F29-4E47-8417-E944AAC24E4A}"/>
              </a:ext>
            </a:extLst>
          </p:cNvPr>
          <p:cNvSpPr txBox="1">
            <a:spLocks noChangeArrowheads="1"/>
          </p:cNvSpPr>
          <p:nvPr/>
        </p:nvSpPr>
        <p:spPr bwMode="auto">
          <a:xfrm>
            <a:off x="215821" y="2830760"/>
            <a:ext cx="41275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800"/>
              </a:lnSpc>
              <a:spcAft>
                <a:spcPts val="800"/>
              </a:spcAft>
              <a:buClr>
                <a:srgbClr val="66CCFF"/>
              </a:buClr>
              <a:buSzPct val="80000"/>
              <a:buFont typeface="Wingdings" panose="05000000000000000000" pitchFamily="2" charset="2"/>
              <a:buChar char=""/>
              <a:defRPr sz="3200">
                <a:solidFill>
                  <a:schemeClr val="tx1"/>
                </a:solidFill>
                <a:latin typeface="Times New Roman" panose="02020603050405020304" pitchFamily="18" charset="0"/>
              </a:defRPr>
            </a:lvl1pPr>
            <a:lvl2pPr marL="742950" indent="-285750">
              <a:lnSpc>
                <a:spcPts val="3400"/>
              </a:lnSpc>
              <a:spcAft>
                <a:spcPts val="600"/>
              </a:spcAft>
              <a:buClr>
                <a:srgbClr val="66CCFF"/>
              </a:buClr>
              <a:buSzPct val="89000"/>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lnSpc>
                <a:spcPts val="2900"/>
              </a:lnSpc>
              <a:spcAft>
                <a:spcPts val="600"/>
              </a:spcAft>
              <a:buClr>
                <a:srgbClr val="6699FF"/>
              </a:buClr>
              <a:buSzPct val="60000"/>
              <a:buFont typeface="Wingdings" panose="05000000000000000000" pitchFamily="2" charset="2"/>
              <a:buChar char=""/>
              <a:defRPr sz="2400">
                <a:solidFill>
                  <a:schemeClr val="tx1"/>
                </a:solidFill>
                <a:latin typeface="Times New Roman" panose="02020603050405020304" pitchFamily="18" charset="0"/>
              </a:defRPr>
            </a:lvl3pPr>
            <a:lvl4pPr marL="1600200" indent="-228600">
              <a:lnSpc>
                <a:spcPts val="2400"/>
              </a:lnSpc>
              <a:spcAft>
                <a:spcPts val="500"/>
              </a:spcAft>
              <a:buClr>
                <a:srgbClr val="6699FF"/>
              </a:buClr>
              <a:buSzPct val="100000"/>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lnSpc>
                <a:spcPts val="2400"/>
              </a:lnSpc>
              <a:spcAft>
                <a:spcPts val="100"/>
              </a:spcAft>
              <a:buClr>
                <a:srgbClr val="6699FF"/>
              </a:buClr>
              <a:buSzPct val="100000"/>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lnSpc>
                <a:spcPts val="2400"/>
              </a:lnSpc>
              <a:spcBef>
                <a:spcPct val="0"/>
              </a:spcBef>
              <a:spcAft>
                <a:spcPts val="100"/>
              </a:spcAft>
              <a:buClr>
                <a:srgbClr val="6699FF"/>
              </a:buClr>
              <a:buSzPct val="100000"/>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lnSpc>
                <a:spcPts val="2400"/>
              </a:lnSpc>
              <a:spcBef>
                <a:spcPct val="0"/>
              </a:spcBef>
              <a:spcAft>
                <a:spcPts val="100"/>
              </a:spcAft>
              <a:buClr>
                <a:srgbClr val="6699FF"/>
              </a:buClr>
              <a:buSzPct val="100000"/>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lnSpc>
                <a:spcPts val="2400"/>
              </a:lnSpc>
              <a:spcBef>
                <a:spcPct val="0"/>
              </a:spcBef>
              <a:spcAft>
                <a:spcPts val="100"/>
              </a:spcAft>
              <a:buClr>
                <a:srgbClr val="6699FF"/>
              </a:buClr>
              <a:buSzPct val="100000"/>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lnSpc>
                <a:spcPts val="2400"/>
              </a:lnSpc>
              <a:spcBef>
                <a:spcPct val="0"/>
              </a:spcBef>
              <a:spcAft>
                <a:spcPts val="100"/>
              </a:spcAft>
              <a:buClr>
                <a:srgbClr val="6699FF"/>
              </a:buClr>
              <a:buSzPct val="100000"/>
              <a:buFont typeface="Times New Roman" panose="02020603050405020304" pitchFamily="18" charset="0"/>
              <a:buChar char="•"/>
              <a:defRPr sz="2000">
                <a:solidFill>
                  <a:schemeClr val="tx1"/>
                </a:solidFill>
                <a:latin typeface="Times New Roman" panose="02020603050405020304" pitchFamily="18" charset="0"/>
              </a:defRPr>
            </a:lvl9pPr>
          </a:lstStyle>
          <a:p>
            <a:pPr eaLnBrk="1" hangingPunct="1">
              <a:lnSpc>
                <a:spcPct val="100000"/>
              </a:lnSpc>
              <a:spcAft>
                <a:spcPct val="0"/>
              </a:spcAft>
              <a:buClrTx/>
              <a:buSzTx/>
              <a:buFontTx/>
              <a:buNone/>
            </a:pPr>
            <a:r>
              <a:rPr lang="en-US" altLang="en-US" sz="2800" dirty="0">
                <a:solidFill>
                  <a:srgbClr val="000000"/>
                </a:solidFill>
              </a:rPr>
              <a:t>Q: Why does Betelgeuse, have approximately a temperature of 3,000 K and have a luminosity  +100,000x that of the sun if it is a cooler star?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985BDF-3F22-46DA-8960-2A143B6E0C19}"/>
              </a:ext>
            </a:extLst>
          </p:cNvPr>
          <p:cNvSpPr>
            <a:spLocks noGrp="1"/>
          </p:cNvSpPr>
          <p:nvPr>
            <p:ph type="title"/>
          </p:nvPr>
        </p:nvSpPr>
        <p:spPr/>
        <p:txBody>
          <a:bodyPr/>
          <a:lstStyle/>
          <a:p>
            <a:r>
              <a:rPr lang="en-US" dirty="0"/>
              <a:t>Key concepts:</a:t>
            </a:r>
          </a:p>
        </p:txBody>
      </p:sp>
      <p:sp>
        <p:nvSpPr>
          <p:cNvPr id="8" name="Content Placeholder 7">
            <a:extLst>
              <a:ext uri="{FF2B5EF4-FFF2-40B4-BE49-F238E27FC236}">
                <a16:creationId xmlns:a16="http://schemas.microsoft.com/office/drawing/2014/main" id="{EB9AC205-3EDF-473A-8309-DF5107BAE354}"/>
              </a:ext>
            </a:extLst>
          </p:cNvPr>
          <p:cNvSpPr>
            <a:spLocks noGrp="1"/>
          </p:cNvSpPr>
          <p:nvPr>
            <p:ph idx="1"/>
          </p:nvPr>
        </p:nvSpPr>
        <p:spPr>
          <a:xfrm>
            <a:off x="193103" y="1442594"/>
            <a:ext cx="11854518" cy="5198838"/>
          </a:xfrm>
        </p:spPr>
        <p:txBody>
          <a:bodyPr>
            <a:noAutofit/>
          </a:bodyPr>
          <a:lstStyle/>
          <a:p>
            <a:pPr marL="0" indent="0">
              <a:buNone/>
            </a:pPr>
            <a:r>
              <a:rPr lang="en-US" sz="3200" dirty="0"/>
              <a:t>1.) The brightest stars are the</a:t>
            </a:r>
            <a:r>
              <a:rPr lang="en-US" sz="3200" u="sng" dirty="0">
                <a:solidFill>
                  <a:srgbClr val="FF0000"/>
                </a:solidFill>
              </a:rPr>
              <a:t> </a:t>
            </a:r>
            <a:r>
              <a:rPr lang="en-US" sz="3600" u="sng" dirty="0">
                <a:solidFill>
                  <a:srgbClr val="FF0000"/>
                </a:solidFill>
              </a:rPr>
              <a:t>BIGGEST</a:t>
            </a:r>
            <a:r>
              <a:rPr lang="en-US" sz="3200" u="sng" dirty="0">
                <a:solidFill>
                  <a:srgbClr val="FF0000"/>
                </a:solidFill>
              </a:rPr>
              <a:t> </a:t>
            </a:r>
            <a:r>
              <a:rPr lang="en-US" sz="3200" dirty="0"/>
              <a:t>stars.  It is </a:t>
            </a:r>
            <a:r>
              <a:rPr lang="en-US" sz="3600" u="sng" dirty="0">
                <a:solidFill>
                  <a:srgbClr val="FF0000"/>
                </a:solidFill>
              </a:rPr>
              <a:t>SIZE</a:t>
            </a:r>
            <a:r>
              <a:rPr lang="en-US" sz="3600" dirty="0"/>
              <a:t> </a:t>
            </a:r>
            <a:r>
              <a:rPr lang="en-US" sz="3200" dirty="0"/>
              <a:t>that determines a stars overall brightness. Generally speaking, the brighter stars are the bigger stars because the bigger stars are also burning through their fuel at a faster rate. </a:t>
            </a:r>
          </a:p>
          <a:p>
            <a:pPr marL="0" indent="0">
              <a:buNone/>
            </a:pPr>
            <a:endParaRPr lang="en-US" sz="3200" dirty="0"/>
          </a:p>
          <a:p>
            <a:pPr marL="0" indent="0">
              <a:buNone/>
            </a:pPr>
            <a:r>
              <a:rPr lang="en-US" sz="3200" dirty="0"/>
              <a:t>2.) Within the  </a:t>
            </a:r>
            <a:r>
              <a:rPr lang="en-US" sz="3600" u="sng" dirty="0">
                <a:solidFill>
                  <a:srgbClr val="FF0000"/>
                </a:solidFill>
              </a:rPr>
              <a:t>MAIN SEQUENCE </a:t>
            </a:r>
            <a:r>
              <a:rPr lang="en-US" sz="3200" dirty="0"/>
              <a:t>star group, temperature does change the overall luminosity of a star.  Bigger main sequence stars will fuse elements faster, generating more heat, and thus greater luminosities</a:t>
            </a:r>
            <a:r>
              <a:rPr lang="en-US" sz="3200" dirty="0" smtClean="0"/>
              <a:t>.</a:t>
            </a:r>
            <a:endParaRPr lang="en-US" sz="3200" dirty="0"/>
          </a:p>
          <a:p>
            <a:pPr marL="0" indent="0">
              <a:buNone/>
            </a:pPr>
            <a:r>
              <a:rPr lang="en-US" sz="3200" dirty="0"/>
              <a:t>3.) Blue stars are the </a:t>
            </a:r>
            <a:r>
              <a:rPr lang="en-US" sz="3600" u="sng" dirty="0">
                <a:solidFill>
                  <a:srgbClr val="FF0000"/>
                </a:solidFill>
              </a:rPr>
              <a:t>hottest</a:t>
            </a:r>
            <a:r>
              <a:rPr lang="en-US" sz="3200" dirty="0"/>
              <a:t>, and red, the </a:t>
            </a:r>
            <a:r>
              <a:rPr lang="en-US" sz="3600" u="sng" dirty="0">
                <a:solidFill>
                  <a:srgbClr val="FF0000"/>
                </a:solidFill>
              </a:rPr>
              <a:t>coolest </a:t>
            </a:r>
          </a:p>
        </p:txBody>
      </p:sp>
    </p:spTree>
    <p:extLst>
      <p:ext uri="{BB962C8B-B14F-4D97-AF65-F5344CB8AC3E}">
        <p14:creationId xmlns:p14="http://schemas.microsoft.com/office/powerpoint/2010/main" val="283717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F5ACEAE-D8C0-4BA4-BAF7-282D098A5135}"/>
              </a:ext>
            </a:extLst>
          </p:cNvPr>
          <p:cNvSpPr>
            <a:spLocks noGrp="1"/>
          </p:cNvSpPr>
          <p:nvPr>
            <p:ph type="title"/>
          </p:nvPr>
        </p:nvSpPr>
        <p:spPr>
          <a:xfrm>
            <a:off x="0" y="161925"/>
            <a:ext cx="6418579" cy="2362200"/>
          </a:xfrm>
        </p:spPr>
        <p:txBody>
          <a:bodyPr/>
          <a:lstStyle/>
          <a:p>
            <a:r>
              <a:rPr lang="en-US" altLang="en-US" dirty="0"/>
              <a:t>Betelgeuse (640 light years)</a:t>
            </a:r>
            <a:br>
              <a:rPr lang="en-US" altLang="en-US" dirty="0"/>
            </a:br>
            <a:r>
              <a:rPr lang="en-US" altLang="en-US" dirty="0"/>
              <a:t>and Rigel (~860 light years) in Orion – both </a:t>
            </a:r>
            <a:r>
              <a:rPr lang="en-US" altLang="en-US" dirty="0" smtClean="0"/>
              <a:t>supergiant's</a:t>
            </a:r>
            <a:endParaRPr lang="en-US" altLang="en-US" dirty="0"/>
          </a:p>
        </p:txBody>
      </p:sp>
      <p:pic>
        <p:nvPicPr>
          <p:cNvPr id="6147" name="Picture 2" descr="Image result for betelgeuse star">
            <a:extLst>
              <a:ext uri="{FF2B5EF4-FFF2-40B4-BE49-F238E27FC236}">
                <a16:creationId xmlns:a16="http://schemas.microsoft.com/office/drawing/2014/main" id="{C9BF3AC2-E2FA-48B5-AACC-8659897B7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6196"/>
            <a:ext cx="6096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Image result for betelgeuse star">
            <a:extLst>
              <a:ext uri="{FF2B5EF4-FFF2-40B4-BE49-F238E27FC236}">
                <a16:creationId xmlns:a16="http://schemas.microsoft.com/office/drawing/2014/main" id="{7988C96B-91A7-4E60-9BA4-7ABF6064F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579" y="161925"/>
            <a:ext cx="4495800" cy="329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Image result for rigel">
            <a:extLst>
              <a:ext uri="{FF2B5EF4-FFF2-40B4-BE49-F238E27FC236}">
                <a16:creationId xmlns:a16="http://schemas.microsoft.com/office/drawing/2014/main" id="{6965C8A4-ED80-4D73-A5FB-E068BD504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48183"/>
            <a:ext cx="5140959" cy="314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AA35-A58C-4EC1-8952-B64D1DC74F4D}"/>
              </a:ext>
            </a:extLst>
          </p:cNvPr>
          <p:cNvSpPr>
            <a:spLocks noGrp="1"/>
          </p:cNvSpPr>
          <p:nvPr>
            <p:ph type="title"/>
          </p:nvPr>
        </p:nvSpPr>
        <p:spPr>
          <a:xfrm>
            <a:off x="253999" y="365125"/>
            <a:ext cx="3849439" cy="5243195"/>
          </a:xfrm>
        </p:spPr>
        <p:txBody>
          <a:bodyPr>
            <a:normAutofit fontScale="90000"/>
          </a:bodyPr>
          <a:lstStyle/>
          <a:p>
            <a:r>
              <a:rPr lang="en-US" dirty="0"/>
              <a:t>The view 25,000 light years from Earth, towards the center of our galaxy, </a:t>
            </a:r>
            <a:r>
              <a:rPr lang="en-US" u="sng" dirty="0">
                <a:solidFill>
                  <a:srgbClr val="FF0000"/>
                </a:solidFill>
              </a:rPr>
              <a:t>Sagittarius A</a:t>
            </a:r>
            <a:r>
              <a:rPr lang="en-US" dirty="0"/>
              <a:t>.  The Pistol star is the brightest, just below the center of the image</a:t>
            </a:r>
          </a:p>
        </p:txBody>
      </p:sp>
      <p:sp>
        <p:nvSpPr>
          <p:cNvPr id="6" name="Content Placeholder 5">
            <a:extLst>
              <a:ext uri="{FF2B5EF4-FFF2-40B4-BE49-F238E27FC236}">
                <a16:creationId xmlns:a16="http://schemas.microsoft.com/office/drawing/2014/main" id="{83AFF673-0144-48D9-AF75-41D813D3BC78}"/>
              </a:ext>
            </a:extLst>
          </p:cNvPr>
          <p:cNvSpPr>
            <a:spLocks noGrp="1"/>
          </p:cNvSpPr>
          <p:nvPr>
            <p:ph idx="1"/>
          </p:nvPr>
        </p:nvSpPr>
        <p:spPr>
          <a:xfrm>
            <a:off x="513080" y="5830253"/>
            <a:ext cx="3469640" cy="907415"/>
          </a:xfrm>
        </p:spPr>
        <p:txBody>
          <a:bodyPr>
            <a:normAutofit fontScale="62500" lnSpcReduction="20000"/>
          </a:bodyPr>
          <a:lstStyle/>
          <a:p>
            <a:pPr marL="0" indent="0">
              <a:buNone/>
            </a:pPr>
            <a:r>
              <a:rPr lang="en-US" dirty="0"/>
              <a:t>By ESA/Hubble, CC BY 4.0, https://commons.wikimedia.org/w/index.php?curid=41549596</a:t>
            </a:r>
          </a:p>
        </p:txBody>
      </p:sp>
      <p:pic>
        <p:nvPicPr>
          <p:cNvPr id="8" name="Picture 7">
            <a:extLst>
              <a:ext uri="{FF2B5EF4-FFF2-40B4-BE49-F238E27FC236}">
                <a16:creationId xmlns:a16="http://schemas.microsoft.com/office/drawing/2014/main" id="{E2517375-0C93-488B-875F-F1C5DB6F2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439" y="0"/>
            <a:ext cx="7683361" cy="6858000"/>
          </a:xfrm>
          <a:prstGeom prst="rect">
            <a:avLst/>
          </a:prstGeom>
        </p:spPr>
      </p:pic>
    </p:spTree>
    <p:extLst>
      <p:ext uri="{BB962C8B-B14F-4D97-AF65-F5344CB8AC3E}">
        <p14:creationId xmlns:p14="http://schemas.microsoft.com/office/powerpoint/2010/main" val="46163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E578-6687-4374-A8F7-2B103850297E}"/>
              </a:ext>
            </a:extLst>
          </p:cNvPr>
          <p:cNvSpPr>
            <a:spLocks noGrp="1"/>
          </p:cNvSpPr>
          <p:nvPr>
            <p:ph type="title"/>
          </p:nvPr>
        </p:nvSpPr>
        <p:spPr>
          <a:xfrm>
            <a:off x="193040" y="305436"/>
            <a:ext cx="11805920" cy="1325563"/>
          </a:xfrm>
        </p:spPr>
        <p:txBody>
          <a:bodyPr>
            <a:normAutofit fontScale="90000"/>
          </a:bodyPr>
          <a:lstStyle/>
          <a:p>
            <a:r>
              <a:rPr lang="en-US" dirty="0"/>
              <a:t>And at the center of the milky way, 27,000 light years from Earth, lies Sagittarius A , a supermassive black hole!</a:t>
            </a:r>
          </a:p>
        </p:txBody>
      </p:sp>
      <p:pic>
        <p:nvPicPr>
          <p:cNvPr id="5" name="Content Placeholder 4">
            <a:extLst>
              <a:ext uri="{FF2B5EF4-FFF2-40B4-BE49-F238E27FC236}">
                <a16:creationId xmlns:a16="http://schemas.microsoft.com/office/drawing/2014/main" id="{2EEA7336-AC9B-495C-B024-690C80B327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5222240" cy="5222240"/>
          </a:xfrm>
        </p:spPr>
      </p:pic>
      <p:pic>
        <p:nvPicPr>
          <p:cNvPr id="7" name="Picture 6">
            <a:extLst>
              <a:ext uri="{FF2B5EF4-FFF2-40B4-BE49-F238E27FC236}">
                <a16:creationId xmlns:a16="http://schemas.microsoft.com/office/drawing/2014/main" id="{85DD0A8B-A5B1-4A6C-AEFF-51D503F0D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160" y="1630999"/>
            <a:ext cx="5120640" cy="5120640"/>
          </a:xfrm>
          <a:prstGeom prst="rect">
            <a:avLst/>
          </a:prstGeom>
        </p:spPr>
      </p:pic>
    </p:spTree>
    <p:extLst>
      <p:ext uri="{BB962C8B-B14F-4D97-AF65-F5344CB8AC3E}">
        <p14:creationId xmlns:p14="http://schemas.microsoft.com/office/powerpoint/2010/main" val="17739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0774-F2DE-47A5-9C94-3E0A3C6A424D}"/>
              </a:ext>
            </a:extLst>
          </p:cNvPr>
          <p:cNvSpPr>
            <a:spLocks noGrp="1"/>
          </p:cNvSpPr>
          <p:nvPr>
            <p:ph type="title"/>
          </p:nvPr>
        </p:nvSpPr>
        <p:spPr/>
        <p:txBody>
          <a:bodyPr>
            <a:normAutofit/>
          </a:bodyPr>
          <a:lstStyle/>
          <a:p>
            <a:r>
              <a:rPr lang="en-US" sz="4800" b="1" dirty="0"/>
              <a:t>The life cycle of a star…</a:t>
            </a:r>
          </a:p>
        </p:txBody>
      </p:sp>
      <p:sp>
        <p:nvSpPr>
          <p:cNvPr id="3" name="Content Placeholder 2">
            <a:extLst>
              <a:ext uri="{FF2B5EF4-FFF2-40B4-BE49-F238E27FC236}">
                <a16:creationId xmlns:a16="http://schemas.microsoft.com/office/drawing/2014/main" id="{9A616727-61A6-455B-9511-0ADA324D47E8}"/>
              </a:ext>
            </a:extLst>
          </p:cNvPr>
          <p:cNvSpPr>
            <a:spLocks noGrp="1"/>
          </p:cNvSpPr>
          <p:nvPr>
            <p:ph idx="1"/>
          </p:nvPr>
        </p:nvSpPr>
        <p:spPr>
          <a:xfrm>
            <a:off x="0" y="1439545"/>
            <a:ext cx="12192000" cy="1876665"/>
          </a:xfrm>
        </p:spPr>
        <p:txBody>
          <a:bodyPr>
            <a:noAutofit/>
          </a:bodyPr>
          <a:lstStyle/>
          <a:p>
            <a:pPr marL="0" indent="0">
              <a:buNone/>
            </a:pPr>
            <a:r>
              <a:rPr lang="en-US" sz="4000" dirty="0"/>
              <a:t>It all begins as a </a:t>
            </a:r>
            <a:r>
              <a:rPr lang="en-US" sz="4000" u="sng" dirty="0">
                <a:solidFill>
                  <a:srgbClr val="FF0000"/>
                </a:solidFill>
              </a:rPr>
              <a:t>NEBULA</a:t>
            </a:r>
            <a:r>
              <a:rPr lang="en-US" sz="4000" dirty="0"/>
              <a:t>, a dense cloud of dust and hydrogen gas.  As matter coalesces, gravity </a:t>
            </a:r>
            <a:r>
              <a:rPr lang="en-US" sz="4000" u="sng" dirty="0">
                <a:solidFill>
                  <a:srgbClr val="FF0000"/>
                </a:solidFill>
              </a:rPr>
              <a:t>INCREASES</a:t>
            </a:r>
            <a:r>
              <a:rPr lang="en-US" sz="4000" dirty="0"/>
              <a:t>, and pulls more matter inwards over time (~10 + </a:t>
            </a:r>
            <a:r>
              <a:rPr lang="en-US" sz="4000" dirty="0" err="1"/>
              <a:t>m.y</a:t>
            </a:r>
            <a:r>
              <a:rPr lang="en-US" sz="4000" dirty="0"/>
              <a:t>)</a:t>
            </a:r>
          </a:p>
        </p:txBody>
      </p:sp>
      <p:pic>
        <p:nvPicPr>
          <p:cNvPr id="4" name="Picture 2" descr="524 im73 nebula">
            <a:extLst>
              <a:ext uri="{FF2B5EF4-FFF2-40B4-BE49-F238E27FC236}">
                <a16:creationId xmlns:a16="http://schemas.microsoft.com/office/drawing/2014/main" id="{863A381C-B8E3-41E4-A4A8-A4EED3FC2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680" y="3372605"/>
            <a:ext cx="4231640" cy="343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ttps://upload.wikimedia.org/wikipedia/commons/thumb/b/b2/Eagle_nebula_pillars.jpg/250px-Eagle_nebula_pillars.jpg">
            <a:extLst>
              <a:ext uri="{FF2B5EF4-FFF2-40B4-BE49-F238E27FC236}">
                <a16:creationId xmlns:a16="http://schemas.microsoft.com/office/drawing/2014/main" id="{43A28391-4151-42BA-A464-A20F68469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510" y="3316210"/>
            <a:ext cx="3472308" cy="343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3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51E1-4B15-4752-A0A4-016FA1C6B818}"/>
              </a:ext>
            </a:extLst>
          </p:cNvPr>
          <p:cNvSpPr>
            <a:spLocks noGrp="1"/>
          </p:cNvSpPr>
          <p:nvPr>
            <p:ph type="title"/>
          </p:nvPr>
        </p:nvSpPr>
        <p:spPr>
          <a:xfrm>
            <a:off x="256674" y="176463"/>
            <a:ext cx="11346046" cy="2079057"/>
          </a:xfrm>
        </p:spPr>
        <p:txBody>
          <a:bodyPr>
            <a:normAutofit fontScale="90000"/>
          </a:bodyPr>
          <a:lstStyle/>
          <a:p>
            <a:r>
              <a:rPr lang="en-US" altLang="en-US" dirty="0">
                <a:solidFill>
                  <a:srgbClr val="000000"/>
                </a:solidFill>
              </a:rPr>
              <a:t>As mass</a:t>
            </a:r>
            <a:r>
              <a:rPr lang="en-US" altLang="en-US" u="sng" dirty="0">
                <a:solidFill>
                  <a:srgbClr val="000000"/>
                </a:solidFill>
              </a:rPr>
              <a:t> </a:t>
            </a:r>
            <a:r>
              <a:rPr lang="en-US" altLang="en-US" u="sng" dirty="0">
                <a:solidFill>
                  <a:srgbClr val="FF0000"/>
                </a:solidFill>
              </a:rPr>
              <a:t>INCREASES</a:t>
            </a:r>
            <a:r>
              <a:rPr lang="en-US" altLang="en-US" dirty="0">
                <a:solidFill>
                  <a:srgbClr val="000000"/>
                </a:solidFill>
              </a:rPr>
              <a:t>, gravity increases, the nebula begins to contract. The pressure and temperature increase enough to become a </a:t>
            </a:r>
            <a:r>
              <a:rPr lang="en-US" altLang="en-US" u="sng" dirty="0">
                <a:solidFill>
                  <a:srgbClr val="FF0000"/>
                </a:solidFill>
              </a:rPr>
              <a:t>PROTOSTAR</a:t>
            </a:r>
            <a:r>
              <a:rPr lang="en-US" altLang="en-US" dirty="0">
                <a:solidFill>
                  <a:srgbClr val="FF0000"/>
                </a:solidFill>
              </a:rPr>
              <a:t>. </a:t>
            </a:r>
            <a:r>
              <a:rPr lang="en-US" altLang="en-US" dirty="0">
                <a:solidFill>
                  <a:srgbClr val="000000"/>
                </a:solidFill>
              </a:rPr>
              <a:t/>
            </a:r>
            <a:br>
              <a:rPr lang="en-US" altLang="en-US" dirty="0">
                <a:solidFill>
                  <a:srgbClr val="000000"/>
                </a:solidFill>
              </a:rPr>
            </a:br>
            <a:endParaRPr lang="en-US" dirty="0"/>
          </a:p>
        </p:txBody>
      </p:sp>
      <p:pic>
        <p:nvPicPr>
          <p:cNvPr id="4" name="Picture 8" descr="Image result for protostar">
            <a:extLst>
              <a:ext uri="{FF2B5EF4-FFF2-40B4-BE49-F238E27FC236}">
                <a16:creationId xmlns:a16="http://schemas.microsoft.com/office/drawing/2014/main" id="{103FC53B-0AE5-4F9F-9B58-A6F8A005E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160" y="2154555"/>
            <a:ext cx="8524899" cy="446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15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ECDD-210F-4DEA-8D5C-9EE3677C568E}"/>
              </a:ext>
            </a:extLst>
          </p:cNvPr>
          <p:cNvSpPr>
            <a:spLocks noGrp="1"/>
          </p:cNvSpPr>
          <p:nvPr>
            <p:ph type="title"/>
          </p:nvPr>
        </p:nvSpPr>
        <p:spPr>
          <a:xfrm>
            <a:off x="264159" y="365124"/>
            <a:ext cx="5690235" cy="6299836"/>
          </a:xfrm>
        </p:spPr>
        <p:txBody>
          <a:bodyPr>
            <a:normAutofit/>
          </a:bodyPr>
          <a:lstStyle/>
          <a:p>
            <a:r>
              <a:rPr lang="en-US" dirty="0"/>
              <a:t>If the temperature exceeds 10 million K, </a:t>
            </a:r>
            <a:r>
              <a:rPr lang="en-US" u="sng" dirty="0">
                <a:solidFill>
                  <a:srgbClr val="FF0000"/>
                </a:solidFill>
              </a:rPr>
              <a:t>NUCLEAR FUSION</a:t>
            </a:r>
            <a:r>
              <a:rPr lang="en-US" u="sng" dirty="0"/>
              <a:t> </a:t>
            </a:r>
            <a:r>
              <a:rPr lang="en-US" dirty="0"/>
              <a:t>will occur, and a star is born as a </a:t>
            </a:r>
            <a:r>
              <a:rPr lang="en-US" u="sng" dirty="0">
                <a:solidFill>
                  <a:srgbClr val="FF0000"/>
                </a:solidFill>
              </a:rPr>
              <a:t>MAIN SEQUENCE </a:t>
            </a:r>
            <a:r>
              <a:rPr lang="en-US" dirty="0" smtClean="0"/>
              <a:t>Star</a:t>
            </a:r>
            <a:r>
              <a:rPr lang="en-US" dirty="0" smtClean="0">
                <a:solidFill>
                  <a:srgbClr val="FF0000"/>
                </a:solidFill>
              </a:rPr>
              <a:t>.  </a:t>
            </a:r>
            <a:r>
              <a:rPr lang="en-US" dirty="0"/>
              <a:t>A star will spend </a:t>
            </a:r>
            <a:r>
              <a:rPr lang="en-US" u="sng" dirty="0">
                <a:solidFill>
                  <a:srgbClr val="FF0000"/>
                </a:solidFill>
              </a:rPr>
              <a:t>90% </a:t>
            </a:r>
            <a:r>
              <a:rPr lang="en-US" dirty="0"/>
              <a:t>of all its life in this stage, Fusing hydrogen (the fuel) in its core into  </a:t>
            </a:r>
            <a:r>
              <a:rPr lang="en-US" u="sng" dirty="0">
                <a:solidFill>
                  <a:srgbClr val="FF0000"/>
                </a:solidFill>
              </a:rPr>
              <a:t>HELIUM</a:t>
            </a:r>
            <a:r>
              <a:rPr lang="en-US" u="sng" dirty="0"/>
              <a:t> </a:t>
            </a:r>
            <a:r>
              <a:rPr lang="en-US" dirty="0"/>
              <a:t>atoms.</a:t>
            </a:r>
            <a:endParaRPr lang="en-US" dirty="0">
              <a:solidFill>
                <a:srgbClr val="FF0000"/>
              </a:solidFill>
            </a:endParaRPr>
          </a:p>
        </p:txBody>
      </p:sp>
      <p:pic>
        <p:nvPicPr>
          <p:cNvPr id="6" name="Picture 5">
            <a:extLst>
              <a:ext uri="{FF2B5EF4-FFF2-40B4-BE49-F238E27FC236}">
                <a16:creationId xmlns:a16="http://schemas.microsoft.com/office/drawing/2014/main" id="{993EAC68-967D-477F-8990-0F8CE8F5C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2004" y="365124"/>
            <a:ext cx="6592235" cy="6055996"/>
          </a:xfrm>
          <a:prstGeom prst="rect">
            <a:avLst/>
          </a:prstGeom>
        </p:spPr>
      </p:pic>
    </p:spTree>
    <p:extLst>
      <p:ext uri="{BB962C8B-B14F-4D97-AF65-F5344CB8AC3E}">
        <p14:creationId xmlns:p14="http://schemas.microsoft.com/office/powerpoint/2010/main" val="216606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53EE-2216-434C-B94F-E4A5D399EB4E}"/>
              </a:ext>
            </a:extLst>
          </p:cNvPr>
          <p:cNvSpPr>
            <a:spLocks noGrp="1"/>
          </p:cNvSpPr>
          <p:nvPr>
            <p:ph type="title"/>
          </p:nvPr>
        </p:nvSpPr>
        <p:spPr>
          <a:xfrm>
            <a:off x="284480" y="365125"/>
            <a:ext cx="11572240" cy="2306955"/>
          </a:xfrm>
        </p:spPr>
        <p:txBody>
          <a:bodyPr>
            <a:normAutofit fontScale="90000"/>
          </a:bodyPr>
          <a:lstStyle/>
          <a:p>
            <a:r>
              <a:rPr lang="en-US" dirty="0"/>
              <a:t>During this time, a star is in </a:t>
            </a:r>
            <a:r>
              <a:rPr lang="en-US" u="sng" dirty="0">
                <a:solidFill>
                  <a:srgbClr val="FF0000"/>
                </a:solidFill>
              </a:rPr>
              <a:t>EQUILIBRIUM</a:t>
            </a:r>
            <a:r>
              <a:rPr lang="en-US" dirty="0"/>
              <a:t>, where the </a:t>
            </a:r>
            <a:r>
              <a:rPr lang="en-US" u="sng" dirty="0">
                <a:solidFill>
                  <a:srgbClr val="FF0000"/>
                </a:solidFill>
              </a:rPr>
              <a:t>OUTWARD</a:t>
            </a:r>
            <a:r>
              <a:rPr lang="en-US" dirty="0"/>
              <a:t> force of fusion (holding up the gaseous star), and the </a:t>
            </a:r>
            <a:r>
              <a:rPr lang="en-US" u="sng" dirty="0">
                <a:solidFill>
                  <a:srgbClr val="FF0000"/>
                </a:solidFill>
              </a:rPr>
              <a:t>INWARD</a:t>
            </a:r>
            <a:r>
              <a:rPr lang="en-US" dirty="0"/>
              <a:t> force of gravity (pulling matter inward) are roughly equal.  But over time, the main sequence star loses </a:t>
            </a:r>
            <a:r>
              <a:rPr lang="en-US" u="sng" dirty="0">
                <a:solidFill>
                  <a:srgbClr val="FF0000"/>
                </a:solidFill>
              </a:rPr>
              <a:t>MASS</a:t>
            </a:r>
            <a:r>
              <a:rPr lang="en-US" dirty="0">
                <a:solidFill>
                  <a:srgbClr val="FF0000"/>
                </a:solidFill>
              </a:rPr>
              <a:t> </a:t>
            </a:r>
            <a:r>
              <a:rPr lang="en-US" dirty="0"/>
              <a:t>as fusion continues… </a:t>
            </a:r>
            <a:endParaRPr lang="en-US" dirty="0">
              <a:solidFill>
                <a:srgbClr val="FF0000"/>
              </a:solidFill>
            </a:endParaRPr>
          </a:p>
        </p:txBody>
      </p:sp>
      <p:pic>
        <p:nvPicPr>
          <p:cNvPr id="1028" name="Picture 4" descr="Image result for fusion in a main sequence">
            <a:extLst>
              <a:ext uri="{FF2B5EF4-FFF2-40B4-BE49-F238E27FC236}">
                <a16:creationId xmlns:a16="http://schemas.microsoft.com/office/drawing/2014/main" id="{56671C48-0B82-4D79-9C26-5D6E09F57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18155"/>
            <a:ext cx="4043680" cy="3768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B3E06F-0DCB-4B25-B54E-5297AF7FB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600" y="3018155"/>
            <a:ext cx="3876040" cy="3876040"/>
          </a:xfrm>
          <a:prstGeom prst="rect">
            <a:avLst/>
          </a:prstGeom>
        </p:spPr>
      </p:pic>
    </p:spTree>
    <p:extLst>
      <p:ext uri="{BB962C8B-B14F-4D97-AF65-F5344CB8AC3E}">
        <p14:creationId xmlns:p14="http://schemas.microsoft.com/office/powerpoint/2010/main" val="2468055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927</Words>
  <Application>Microsoft Office PowerPoint</Application>
  <PresentationFormat>Widescreen</PresentationFormat>
  <Paragraphs>61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Unit 2: Stellar Evolution and Classification  …The stars are a lot more than belonging to constellations!</vt:lpstr>
      <vt:lpstr>How do stars differ?  Vega (25 light years)</vt:lpstr>
      <vt:lpstr>Betelgeuse (640 light years) and Rigel (~860 light years) in Orion – both supergiant's</vt:lpstr>
      <vt:lpstr>The view 25,000 light years from Earth, towards the center of our galaxy, Sagittarius A.  The Pistol star is the brightest, just below the center of the image</vt:lpstr>
      <vt:lpstr>And at the center of the milky way, 27,000 light years from Earth, lies Sagittarius A , a supermassive black hole!</vt:lpstr>
      <vt:lpstr>The life cycle of a star…</vt:lpstr>
      <vt:lpstr>As mass INCREASES, gravity increases, the nebula begins to contract. The pressure and temperature increase enough to become a PROTOSTAR.  </vt:lpstr>
      <vt:lpstr>If the temperature exceeds 10 million K, NUCLEAR FUSION will occur, and a star is born as a MAIN SEQUENCE Star.  A star will spend 90% of all its life in this stage, Fusing hydrogen (the fuel) in its core into  HELIUM atoms.</vt:lpstr>
      <vt:lpstr>During this time, a star is in EQUILIBRIUM, where the OUTWARD force of fusion (holding up the gaseous star), and the INWARD force of gravity (pulling matter inward) are roughly equal.  But over time, the main sequence star loses MASS as fusion continues… </vt:lpstr>
      <vt:lpstr>As hydrogen begins to run out, fusion SLOWS, and gravity wins, contracting the star. This increase in pressure drives internal core temperatures HIGHER, now Helium will begin to fuse CARBON.  The star EXPANDS and COOLS, becoming a RED GIANT or SUPERGIANT</vt:lpstr>
      <vt:lpstr>Supergiant's will fuse heavier atoms than carbon during this stage, as they generate greater internal pressures, thus temperatures for fusion reactions to occur.</vt:lpstr>
      <vt:lpstr>In an average to low mass star, fusion ceases to continue after the red giant stage.  The outer layers of the star are expelled, creating a Planetary Nebula</vt:lpstr>
      <vt:lpstr>The star continues to glow, as its center region, the core continues to emit light created from prior fusion reactions. Gravity wins, contracting the star into a WHITE DWARF; hotter but far less luminous.</vt:lpstr>
      <vt:lpstr>Massive stars have the ability to keep fusing elements until they get to iron.  When silicon fuses to form iron, there is more energy taken than what is released by fusion.  Thus gravitational collapse, or an implosion occurs. This creates a SUPERNOVA explosion!</vt:lpstr>
      <vt:lpstr>Massive stars will create NEUTRON STARS, stars made entirely out of neutrons (heaviest part of the atom) due to the intense gravitational collapse.  A teaspoon would weigh more than all of the automobiles in the U.S.!</vt:lpstr>
      <vt:lpstr>Supermassive stars end up as BLACK HOLES</vt:lpstr>
      <vt:lpstr>Questions to answer in summary</vt:lpstr>
      <vt:lpstr>PART II: Stellar Classification/ H-R Diagram. Devized by Hertsprung and Russel (1910).    Measures: </vt:lpstr>
      <vt:lpstr>Vocabulary:</vt:lpstr>
      <vt:lpstr>What determines a stars luminosity?</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Stellar Evolution and Classification</dc:title>
  <dc:creator>mmowb</dc:creator>
  <cp:lastModifiedBy>Cohn, Miquel</cp:lastModifiedBy>
  <cp:revision>20</cp:revision>
  <cp:lastPrinted>2019-02-13T16:13:33Z</cp:lastPrinted>
  <dcterms:created xsi:type="dcterms:W3CDTF">2019-02-12T19:05:42Z</dcterms:created>
  <dcterms:modified xsi:type="dcterms:W3CDTF">2019-02-13T16:28:20Z</dcterms:modified>
</cp:coreProperties>
</file>